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5" r:id="rId2"/>
    <p:sldMasterId id="2147483697" r:id="rId3"/>
    <p:sldMasterId id="2147483711" r:id="rId4"/>
  </p:sldMasterIdLst>
  <p:notesMasterIdLst>
    <p:notesMasterId r:id="rId82"/>
  </p:notesMasterIdLst>
  <p:sldIdLst>
    <p:sldId id="1069" r:id="rId5"/>
    <p:sldId id="3034" r:id="rId6"/>
    <p:sldId id="3175" r:id="rId7"/>
    <p:sldId id="3052" r:id="rId8"/>
    <p:sldId id="3176" r:id="rId9"/>
    <p:sldId id="3171" r:id="rId10"/>
    <p:sldId id="3174" r:id="rId11"/>
    <p:sldId id="3054" r:id="rId12"/>
    <p:sldId id="3019" r:id="rId13"/>
    <p:sldId id="3155" r:id="rId14"/>
    <p:sldId id="3162" r:id="rId15"/>
    <p:sldId id="3177" r:id="rId16"/>
    <p:sldId id="3046" r:id="rId17"/>
    <p:sldId id="3170" r:id="rId18"/>
    <p:sldId id="581" r:id="rId19"/>
    <p:sldId id="3042" r:id="rId20"/>
    <p:sldId id="3165" r:id="rId21"/>
    <p:sldId id="3033" r:id="rId22"/>
    <p:sldId id="3055" r:id="rId23"/>
    <p:sldId id="3056" r:id="rId24"/>
    <p:sldId id="3047" r:id="rId25"/>
    <p:sldId id="3156" r:id="rId26"/>
    <p:sldId id="3172" r:id="rId27"/>
    <p:sldId id="3032" r:id="rId28"/>
    <p:sldId id="3173" r:id="rId29"/>
    <p:sldId id="3049" r:id="rId30"/>
    <p:sldId id="3031" r:id="rId31"/>
    <p:sldId id="577" r:id="rId32"/>
    <p:sldId id="3178" r:id="rId33"/>
    <p:sldId id="3164" r:id="rId34"/>
    <p:sldId id="3035" r:id="rId35"/>
    <p:sldId id="3036" r:id="rId36"/>
    <p:sldId id="3179" r:id="rId37"/>
    <p:sldId id="3163" r:id="rId38"/>
    <p:sldId id="3180" r:id="rId39"/>
    <p:sldId id="3159" r:id="rId40"/>
    <p:sldId id="3050" r:id="rId41"/>
    <p:sldId id="299" r:id="rId42"/>
    <p:sldId id="3169" r:id="rId43"/>
    <p:sldId id="3038" r:id="rId44"/>
    <p:sldId id="3181" r:id="rId45"/>
    <p:sldId id="3182" r:id="rId46"/>
    <p:sldId id="3183" r:id="rId47"/>
    <p:sldId id="915" r:id="rId48"/>
    <p:sldId id="1067" r:id="rId49"/>
    <p:sldId id="3044" r:id="rId50"/>
    <p:sldId id="917" r:id="rId51"/>
    <p:sldId id="470" r:id="rId52"/>
    <p:sldId id="908" r:id="rId53"/>
    <p:sldId id="411" r:id="rId54"/>
    <p:sldId id="316" r:id="rId55"/>
    <p:sldId id="317" r:id="rId56"/>
    <p:sldId id="3017" r:id="rId57"/>
    <p:sldId id="921" r:id="rId58"/>
    <p:sldId id="277" r:id="rId59"/>
    <p:sldId id="478" r:id="rId60"/>
    <p:sldId id="895" r:id="rId61"/>
    <p:sldId id="263" r:id="rId62"/>
    <p:sldId id="932" r:id="rId63"/>
    <p:sldId id="937" r:id="rId64"/>
    <p:sldId id="933" r:id="rId65"/>
    <p:sldId id="934" r:id="rId66"/>
    <p:sldId id="260" r:id="rId67"/>
    <p:sldId id="474" r:id="rId68"/>
    <p:sldId id="923" r:id="rId69"/>
    <p:sldId id="288" r:id="rId70"/>
    <p:sldId id="410" r:id="rId71"/>
    <p:sldId id="291" r:id="rId72"/>
    <p:sldId id="483" r:id="rId73"/>
    <p:sldId id="457" r:id="rId74"/>
    <p:sldId id="318" r:id="rId75"/>
    <p:sldId id="3037" r:id="rId76"/>
    <p:sldId id="944" r:id="rId77"/>
    <p:sldId id="941" r:id="rId78"/>
    <p:sldId id="3039" r:id="rId79"/>
    <p:sldId id="377" r:id="rId80"/>
    <p:sldId id="283" r:id="rId8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AAFFEE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A69C713-4AE2-9E42-9228-8D26C9B7FF3B}">
          <p14:sldIdLst>
            <p14:sldId id="1069"/>
            <p14:sldId id="3034"/>
          </p14:sldIdLst>
        </p14:section>
        <p14:section name="Setting Context" id="{9ECCC19B-3F70-BC49-93EE-B47D76ACD6EF}">
          <p14:sldIdLst>
            <p14:sldId id="3175"/>
            <p14:sldId id="3052"/>
            <p14:sldId id="3176"/>
            <p14:sldId id="3171"/>
            <p14:sldId id="3174"/>
            <p14:sldId id="3054"/>
            <p14:sldId id="3019"/>
            <p14:sldId id="3155"/>
            <p14:sldId id="3162"/>
            <p14:sldId id="3177"/>
            <p14:sldId id="3046"/>
            <p14:sldId id="3170"/>
            <p14:sldId id="581"/>
            <p14:sldId id="3042"/>
            <p14:sldId id="3165"/>
            <p14:sldId id="3033"/>
            <p14:sldId id="3055"/>
            <p14:sldId id="3056"/>
            <p14:sldId id="3047"/>
            <p14:sldId id="3156"/>
            <p14:sldId id="3172"/>
            <p14:sldId id="3032"/>
            <p14:sldId id="3173"/>
            <p14:sldId id="3049"/>
            <p14:sldId id="3031"/>
            <p14:sldId id="577"/>
            <p14:sldId id="3178"/>
            <p14:sldId id="3164"/>
            <p14:sldId id="3035"/>
            <p14:sldId id="3036"/>
            <p14:sldId id="3179"/>
            <p14:sldId id="3163"/>
            <p14:sldId id="3180"/>
            <p14:sldId id="3159"/>
            <p14:sldId id="3050"/>
            <p14:sldId id="299"/>
            <p14:sldId id="3169"/>
            <p14:sldId id="3038"/>
            <p14:sldId id="3181"/>
            <p14:sldId id="3182"/>
            <p14:sldId id="3183"/>
            <p14:sldId id="915"/>
            <p14:sldId id="1067"/>
            <p14:sldId id="3044"/>
          </p14:sldIdLst>
        </p14:section>
        <p14:section name="The Goal of a City is to attain Collective Happiness" id="{E074EE40-92E1-E54A-A519-3D3E5CFD0F3E}">
          <p14:sldIdLst/>
        </p14:section>
        <p14:section name="Technical Criteria for Cities being smart" id="{A4C1E682-A8CC-1F4B-B89F-2913DA67C368}">
          <p14:sldIdLst/>
        </p14:section>
        <p14:section name="Outputs: All Resources are functions" id="{04463C56-28F3-B74D-A540-D85272E1C80A}">
          <p14:sldIdLst/>
        </p14:section>
        <p14:section name="Operational Process: CICD/DevOps as a Framework for CC" id="{EB28CE65-5288-0543-BE03-BC5A17D06D40}">
          <p14:sldIdLst/>
        </p14:section>
        <p14:section name="Stakeholder Inputs" id="{789653E7-173D-9A4F-AB14-8399BCE4FDEE}">
          <p14:sldIdLst/>
        </p14:section>
        <p14:section name="Boundary Conditions: Beauty in the eyes of the beholder. Who's your city? How's your data shared and processed" id="{B99F8F6D-770B-D549-9134-A824416A66E8}">
          <p14:sldIdLst/>
        </p14:section>
        <p14:section name="Backup Slides" id="{B38241A5-EDBE-3143-AD67-67A09C90879B}">
          <p14:sldIdLst>
            <p14:sldId id="917"/>
            <p14:sldId id="470"/>
            <p14:sldId id="908"/>
            <p14:sldId id="411"/>
            <p14:sldId id="316"/>
            <p14:sldId id="317"/>
            <p14:sldId id="3017"/>
            <p14:sldId id="921"/>
            <p14:sldId id="277"/>
            <p14:sldId id="478"/>
            <p14:sldId id="895"/>
            <p14:sldId id="263"/>
            <p14:sldId id="932"/>
            <p14:sldId id="937"/>
            <p14:sldId id="933"/>
            <p14:sldId id="934"/>
            <p14:sldId id="260"/>
            <p14:sldId id="474"/>
            <p14:sldId id="923"/>
            <p14:sldId id="288"/>
            <p14:sldId id="410"/>
            <p14:sldId id="291"/>
            <p14:sldId id="483"/>
            <p14:sldId id="457"/>
            <p14:sldId id="318"/>
            <p14:sldId id="3037"/>
            <p14:sldId id="944"/>
            <p14:sldId id="941"/>
            <p14:sldId id="3039"/>
            <p14:sldId id="377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26137"/>
    <a:srgbClr val="3D3E3D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DDFFF7"/>
          </a:solidFill>
        </a:fill>
      </a:tcStyle>
    </a:wholeTbl>
    <a:band2H>
      <a:tcTxStyle/>
      <a:tcStyle>
        <a:tcBdr/>
        <a:fill>
          <a:solidFill>
            <a:srgbClr val="EFFFFB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CBCED6"/>
          </a:solidFill>
        </a:fill>
      </a:tcStyle>
    </a:wholeTbl>
    <a:band2H>
      <a:tcTxStyle/>
      <a:tcStyle>
        <a:tcBdr/>
        <a:fill>
          <a:solidFill>
            <a:srgbClr val="E7E8EC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FFC"/>
          </a:solidFill>
        </a:fill>
      </a:tcStyle>
    </a:wholeTbl>
    <a:band2H>
      <a:tcTxStyle/>
      <a:tcStyle>
        <a:tcBdr/>
        <a:fill>
          <a:solidFill>
            <a:srgbClr val="05214A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AAFFEE"/>
        </a:fontRef>
        <a:srgbClr val="AAFFE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AAFFEE"/>
              </a:solidFill>
              <a:prstDash val="solid"/>
              <a:round/>
            </a:ln>
          </a:top>
          <a:bottom>
            <a:ln w="25400" cap="flat">
              <a:solidFill>
                <a:srgbClr val="AAFF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5214A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AFFEE"/>
              </a:solidFill>
              <a:prstDash val="solid"/>
              <a:round/>
            </a:ln>
          </a:top>
          <a:bottom>
            <a:ln w="25400" cap="flat">
              <a:solidFill>
                <a:srgbClr val="AAFFE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AAFFEE"/>
        </a:fontRef>
        <a:srgbClr val="AAFFEE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E2FFF8"/>
          </a:solidFill>
        </a:fill>
      </a:tcStyle>
    </a:wholeTbl>
    <a:band2H>
      <a:tcTxStyle/>
      <a:tcStyle>
        <a:tcBdr/>
        <a:fill>
          <a:solidFill>
            <a:srgbClr val="F1FFFC"/>
          </a:solidFill>
        </a:fill>
      </a:tcStyle>
    </a:band2H>
    <a:firstCol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AAFFEE"/>
          </a:solidFill>
        </a:fill>
      </a:tcStyle>
    </a:firstCol>
    <a:la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38100" cap="flat">
              <a:solidFill>
                <a:srgbClr val="05214A"/>
              </a:solidFill>
              <a:prstDash val="solid"/>
              <a:round/>
            </a:ln>
          </a:top>
          <a:bottom>
            <a:ln w="127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AAFFEE"/>
          </a:solidFill>
        </a:fill>
      </a:tcStyle>
    </a:lastRow>
    <a:firstRow>
      <a:tcTxStyle b="on" i="off">
        <a:fontRef idx="major">
          <a:srgbClr val="05214A"/>
        </a:fontRef>
        <a:srgbClr val="05214A"/>
      </a:tcTxStyle>
      <a:tcStyle>
        <a:tcBdr>
          <a:left>
            <a:ln w="12700" cap="flat">
              <a:solidFill>
                <a:srgbClr val="05214A"/>
              </a:solidFill>
              <a:prstDash val="solid"/>
              <a:round/>
            </a:ln>
          </a:left>
          <a:right>
            <a:ln w="12700" cap="flat">
              <a:solidFill>
                <a:srgbClr val="05214A"/>
              </a:solidFill>
              <a:prstDash val="solid"/>
              <a:round/>
            </a:ln>
          </a:right>
          <a:top>
            <a:ln w="12700" cap="flat">
              <a:solidFill>
                <a:srgbClr val="05214A"/>
              </a:solidFill>
              <a:prstDash val="solid"/>
              <a:round/>
            </a:ln>
          </a:top>
          <a:bottom>
            <a:ln w="38100" cap="flat">
              <a:solidFill>
                <a:srgbClr val="05214A"/>
              </a:solidFill>
              <a:prstDash val="solid"/>
              <a:round/>
            </a:ln>
          </a:bottom>
          <a:insideH>
            <a:ln w="12700" cap="flat">
              <a:solidFill>
                <a:srgbClr val="05214A"/>
              </a:solidFill>
              <a:prstDash val="solid"/>
              <a:round/>
            </a:ln>
          </a:insideH>
          <a:insideV>
            <a:ln w="12700" cap="flat">
              <a:solidFill>
                <a:srgbClr val="05214A"/>
              </a:solidFill>
              <a:prstDash val="solid"/>
              <a:round/>
            </a:ln>
          </a:insideV>
        </a:tcBdr>
        <a:fill>
          <a:solidFill>
            <a:srgbClr val="AAFFE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6"/>
    <p:restoredTop sz="84687"/>
  </p:normalViewPr>
  <p:slideViewPr>
    <p:cSldViewPr snapToGrid="0" snapToObjects="1">
      <p:cViewPr varScale="1">
        <p:scale>
          <a:sx n="129" d="100"/>
          <a:sy n="129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dirty="0"/>
            <a:t>Paradigm 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 custT="1"/>
      <dgm:spPr/>
      <dgm:t>
        <a:bodyPr/>
        <a:lstStyle/>
        <a:p>
          <a:r>
            <a:rPr lang="en-US" sz="500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 sz="600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3E932FF7-0803-174F-B13B-4E932F839D61}">
      <dgm:prSet phldrT="[Text]" custT="1"/>
      <dgm:spPr/>
      <dgm:t>
        <a:bodyPr/>
        <a:lstStyle/>
        <a:p>
          <a:r>
            <a:rPr lang="en-US" sz="500" dirty="0"/>
            <a:t>Model </a:t>
          </a:r>
        </a:p>
        <a:p>
          <a:r>
            <a:rPr lang="en-US" sz="500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 sz="600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0F4789E6-7CAF-3847-B886-243438406906}">
      <dgm:prSet phldrT="[Text]" custT="1"/>
      <dgm:spPr/>
      <dgm:t>
        <a:bodyPr/>
        <a:lstStyle/>
        <a:p>
          <a:r>
            <a:rPr lang="en-US" sz="500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 sz="600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C96AE666-6B7B-2243-831B-F972694786EC}">
      <dgm:prSet phldrT="[Text]" custT="1"/>
      <dgm:spPr/>
      <dgm:t>
        <a:bodyPr/>
        <a:lstStyle/>
        <a:p>
          <a:r>
            <a:rPr lang="en-US" sz="500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 sz="600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1F716C1F-6396-6F4D-B456-ACB64C969FAE}">
      <dgm:prSet phldrT="[Text]" custT="1"/>
      <dgm:spPr/>
      <dgm:t>
        <a:bodyPr/>
        <a:lstStyle/>
        <a:p>
          <a:r>
            <a:rPr lang="en-US" sz="500" dirty="0"/>
            <a:t>Paradigm 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 sz="600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 sz="600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Paradigm 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994867" y="7873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Normal Science</a:t>
          </a:r>
        </a:p>
      </dsp:txBody>
      <dsp:txXfrm>
        <a:off x="994867" y="7873"/>
        <a:ext cx="278561" cy="278561"/>
      </dsp:txXfrm>
    </dsp:sp>
    <dsp:sp modelId="{C3A2FB52-DAE4-1342-973F-1F1A9B44189F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21293088"/>
            <a:gd name="adj4" fmla="val 19766373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1163203" y="525958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Model 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Drift</a:t>
          </a:r>
        </a:p>
      </dsp:txBody>
      <dsp:txXfrm>
        <a:off x="1163203" y="525958"/>
        <a:ext cx="278561" cy="278561"/>
      </dsp:txXfrm>
    </dsp:sp>
    <dsp:sp modelId="{43E86D08-C1F7-E644-8F62-6252305C9975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4014539"/>
            <a:gd name="adj4" fmla="val 2253578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722493" y="846153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Model Crisis</a:t>
          </a:r>
        </a:p>
      </dsp:txBody>
      <dsp:txXfrm>
        <a:off x="722493" y="846153"/>
        <a:ext cx="278561" cy="278561"/>
      </dsp:txXfrm>
    </dsp:sp>
    <dsp:sp modelId="{31E129FE-E5D5-FB46-BD01-1F01A59E0FE8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8210471"/>
            <a:gd name="adj4" fmla="val 6449510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281784" y="525958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Model Revolution</a:t>
          </a:r>
        </a:p>
      </dsp:txBody>
      <dsp:txXfrm>
        <a:off x="281784" y="525958"/>
        <a:ext cx="278561" cy="278561"/>
      </dsp:txXfrm>
    </dsp:sp>
    <dsp:sp modelId="{5B9DFB95-D16C-764A-A5DB-81AC099630B9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12297676"/>
            <a:gd name="adj4" fmla="val 10770961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450120" y="7873"/>
          <a:ext cx="278561" cy="27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Paradigm Change</a:t>
          </a:r>
        </a:p>
      </dsp:txBody>
      <dsp:txXfrm>
        <a:off x="450120" y="7873"/>
        <a:ext cx="278561" cy="278561"/>
      </dsp:txXfrm>
    </dsp:sp>
    <dsp:sp modelId="{7605BA16-B350-D749-B40A-7CCE0102499D}">
      <dsp:nvSpPr>
        <dsp:cNvPr id="0" name=""/>
        <dsp:cNvSpPr/>
      </dsp:nvSpPr>
      <dsp:spPr>
        <a:xfrm>
          <a:off x="339538" y="-191"/>
          <a:ext cx="1044471" cy="1044471"/>
        </a:xfrm>
        <a:prstGeom prst="circularArrow">
          <a:avLst>
            <a:gd name="adj1" fmla="val 5201"/>
            <a:gd name="adj2" fmla="val 335951"/>
            <a:gd name="adj3" fmla="val 16865528"/>
            <a:gd name="adj4" fmla="val 15198521"/>
            <a:gd name="adj5" fmla="val 6067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33520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51536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7707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06122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06996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d9883459e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d9883459e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5139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dc77a5591d_1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dc77a5591d_1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60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What is the difference between innocence and ignorance? </a:t>
            </a:r>
          </a:p>
          <a:p>
            <a:endParaRPr lang="en-TW" dirty="0"/>
          </a:p>
          <a:p>
            <a:r>
              <a:rPr lang="en-TW" dirty="0"/>
              <a:t>I don’t know and I don’t care!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4247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6604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861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390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505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0451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1705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1510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3013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224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67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31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83484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983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487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07980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5940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056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446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3266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56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03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6376"/>
            <a:ext cx="8229600" cy="445097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457201" y="783591"/>
            <a:ext cx="8229600" cy="3810636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428368" indent="-428368">
              <a:buFont typeface="Wingdings" panose="05000000000000000000" pitchFamily="2" charset="2"/>
              <a:buChar char="ü"/>
              <a:defRPr sz="1799"/>
            </a:lvl1pPr>
            <a:lvl2pPr marL="799712" indent="-342695">
              <a:buFont typeface="Wingdings" panose="05000000000000000000" pitchFamily="2" charset="2"/>
              <a:buChar char="ü"/>
              <a:defRPr sz="1499"/>
            </a:lvl2pPr>
            <a:lvl3pPr marL="1256729" indent="-342695">
              <a:buFont typeface="Wingdings" panose="05000000000000000000" pitchFamily="2" charset="2"/>
              <a:buChar char="ü"/>
              <a:defRPr sz="1200"/>
            </a:lvl3pPr>
            <a:lvl4pPr marL="1628073" indent="-257020">
              <a:buFont typeface="Wingdings" panose="05000000000000000000" pitchFamily="2" charset="2"/>
              <a:buChar char="ü"/>
              <a:defRPr sz="900"/>
            </a:lvl4pPr>
            <a:lvl5pPr marL="2085090" indent="-257020">
              <a:buFont typeface="Wingdings" panose="05000000000000000000" pitchFamily="2" charset="2"/>
              <a:buChar char="ü"/>
              <a:defRPr sz="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08971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49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799"/>
            </a:lvl1pPr>
            <a:lvl2pPr marL="342763" indent="0" algn="ctr">
              <a:buNone/>
              <a:defRPr sz="1499"/>
            </a:lvl2pPr>
            <a:lvl3pPr marL="685526" indent="0" algn="ctr">
              <a:buNone/>
              <a:defRPr sz="1349"/>
            </a:lvl3pPr>
            <a:lvl4pPr marL="1028289" indent="0" algn="ctr">
              <a:buNone/>
              <a:defRPr sz="1200"/>
            </a:lvl4pPr>
            <a:lvl5pPr marL="1371051" indent="0" algn="ctr">
              <a:buNone/>
              <a:defRPr sz="1200"/>
            </a:lvl5pPr>
            <a:lvl6pPr marL="1713814" indent="0" algn="ctr">
              <a:buNone/>
              <a:defRPr sz="1200"/>
            </a:lvl6pPr>
            <a:lvl7pPr marL="2056577" indent="0" algn="ctr">
              <a:buNone/>
              <a:defRPr sz="1200"/>
            </a:lvl7pPr>
            <a:lvl8pPr marL="2399340" indent="0" algn="ctr">
              <a:buNone/>
              <a:defRPr sz="1200"/>
            </a:lvl8pPr>
            <a:lvl9pPr marL="2742103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588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9781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5"/>
            <a:ext cx="7886700" cy="2139553"/>
          </a:xfrm>
        </p:spPr>
        <p:txBody>
          <a:bodyPr anchor="b"/>
          <a:lstStyle>
            <a:lvl1pPr>
              <a:defRPr sz="4498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9"/>
            <a:ext cx="7886700" cy="1125140"/>
          </a:xfrm>
        </p:spPr>
        <p:txBody>
          <a:bodyPr/>
          <a:lstStyle>
            <a:lvl1pPr marL="0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1pPr>
            <a:lvl2pPr marL="342763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2pPr>
            <a:lvl3pPr marL="685526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82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0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38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657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3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1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010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106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63" indent="0">
              <a:buNone/>
              <a:defRPr sz="1499" b="1"/>
            </a:lvl2pPr>
            <a:lvl3pPr marL="685526" indent="0">
              <a:buNone/>
              <a:defRPr sz="1349" b="1"/>
            </a:lvl3pPr>
            <a:lvl4pPr marL="1028289" indent="0">
              <a:buNone/>
              <a:defRPr sz="1200" b="1"/>
            </a:lvl4pPr>
            <a:lvl5pPr marL="1371051" indent="0">
              <a:buNone/>
              <a:defRPr sz="1200" b="1"/>
            </a:lvl5pPr>
            <a:lvl6pPr marL="1713814" indent="0">
              <a:buNone/>
              <a:defRPr sz="1200" b="1"/>
            </a:lvl6pPr>
            <a:lvl7pPr marL="2056577" indent="0">
              <a:buNone/>
              <a:defRPr sz="1200" b="1"/>
            </a:lvl7pPr>
            <a:lvl8pPr marL="2399340" indent="0">
              <a:buNone/>
              <a:defRPr sz="1200" b="1"/>
            </a:lvl8pPr>
            <a:lvl9pPr marL="2742103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799" b="1"/>
            </a:lvl1pPr>
            <a:lvl2pPr marL="342763" indent="0">
              <a:buNone/>
              <a:defRPr sz="1499" b="1"/>
            </a:lvl2pPr>
            <a:lvl3pPr marL="685526" indent="0">
              <a:buNone/>
              <a:defRPr sz="1349" b="1"/>
            </a:lvl3pPr>
            <a:lvl4pPr marL="1028289" indent="0">
              <a:buNone/>
              <a:defRPr sz="1200" b="1"/>
            </a:lvl4pPr>
            <a:lvl5pPr marL="1371051" indent="0">
              <a:buNone/>
              <a:defRPr sz="1200" b="1"/>
            </a:lvl5pPr>
            <a:lvl6pPr marL="1713814" indent="0">
              <a:buNone/>
              <a:defRPr sz="1200" b="1"/>
            </a:lvl6pPr>
            <a:lvl7pPr marL="2056577" indent="0">
              <a:buNone/>
              <a:defRPr sz="1200" b="1"/>
            </a:lvl7pPr>
            <a:lvl8pPr marL="2399340" indent="0">
              <a:buNone/>
              <a:defRPr sz="1200" b="1"/>
            </a:lvl8pPr>
            <a:lvl9pPr marL="2742103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75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89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21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799"/>
            </a:lvl3pPr>
            <a:lvl4pPr>
              <a:defRPr sz="1499"/>
            </a:lvl4pPr>
            <a:lvl5pPr>
              <a:defRPr sz="1499"/>
            </a:lvl5pPr>
            <a:lvl6pPr>
              <a:defRPr sz="1499"/>
            </a:lvl6pPr>
            <a:lvl7pPr>
              <a:defRPr sz="1499"/>
            </a:lvl7pPr>
            <a:lvl8pPr>
              <a:defRPr sz="1499"/>
            </a:lvl8pPr>
            <a:lvl9pPr>
              <a:defRPr sz="14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63" indent="0">
              <a:buNone/>
              <a:defRPr sz="1050"/>
            </a:lvl2pPr>
            <a:lvl3pPr marL="685526" indent="0">
              <a:buNone/>
              <a:defRPr sz="900"/>
            </a:lvl3pPr>
            <a:lvl4pPr marL="1028289" indent="0">
              <a:buNone/>
              <a:defRPr sz="750"/>
            </a:lvl4pPr>
            <a:lvl5pPr marL="1371051" indent="0">
              <a:buNone/>
              <a:defRPr sz="750"/>
            </a:lvl5pPr>
            <a:lvl6pPr marL="1713814" indent="0">
              <a:buNone/>
              <a:defRPr sz="750"/>
            </a:lvl6pPr>
            <a:lvl7pPr marL="2056577" indent="0">
              <a:buNone/>
              <a:defRPr sz="750"/>
            </a:lvl7pPr>
            <a:lvl8pPr marL="2399340" indent="0">
              <a:buNone/>
              <a:defRPr sz="750"/>
            </a:lvl8pPr>
            <a:lvl9pPr marL="2742103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703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00"/>
            <a:ext cx="2949178" cy="1200150"/>
          </a:xfrm>
        </p:spPr>
        <p:txBody>
          <a:bodyPr anchor="b"/>
          <a:lstStyle>
            <a:lvl1pPr>
              <a:defRPr sz="23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399"/>
            </a:lvl1pPr>
            <a:lvl2pPr marL="342763" indent="0">
              <a:buNone/>
              <a:defRPr sz="2099"/>
            </a:lvl2pPr>
            <a:lvl3pPr marL="685526" indent="0">
              <a:buNone/>
              <a:defRPr sz="1799"/>
            </a:lvl3pPr>
            <a:lvl4pPr marL="1028289" indent="0">
              <a:buNone/>
              <a:defRPr sz="1499"/>
            </a:lvl4pPr>
            <a:lvl5pPr marL="1371051" indent="0">
              <a:buNone/>
              <a:defRPr sz="1499"/>
            </a:lvl5pPr>
            <a:lvl6pPr marL="1713814" indent="0">
              <a:buNone/>
              <a:defRPr sz="1499"/>
            </a:lvl6pPr>
            <a:lvl7pPr marL="2056577" indent="0">
              <a:buNone/>
              <a:defRPr sz="1499"/>
            </a:lvl7pPr>
            <a:lvl8pPr marL="2399340" indent="0">
              <a:buNone/>
              <a:defRPr sz="1499"/>
            </a:lvl8pPr>
            <a:lvl9pPr marL="2742103" indent="0">
              <a:buNone/>
              <a:defRPr sz="1499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763" indent="0">
              <a:buNone/>
              <a:defRPr sz="1050"/>
            </a:lvl2pPr>
            <a:lvl3pPr marL="685526" indent="0">
              <a:buNone/>
              <a:defRPr sz="900"/>
            </a:lvl3pPr>
            <a:lvl4pPr marL="1028289" indent="0">
              <a:buNone/>
              <a:defRPr sz="750"/>
            </a:lvl4pPr>
            <a:lvl5pPr marL="1371051" indent="0">
              <a:buNone/>
              <a:defRPr sz="750"/>
            </a:lvl5pPr>
            <a:lvl6pPr marL="1713814" indent="0">
              <a:buNone/>
              <a:defRPr sz="750"/>
            </a:lvl6pPr>
            <a:lvl7pPr marL="2056577" indent="0">
              <a:buNone/>
              <a:defRPr sz="750"/>
            </a:lvl7pPr>
            <a:lvl8pPr marL="2399340" indent="0">
              <a:buNone/>
              <a:defRPr sz="750"/>
            </a:lvl8pPr>
            <a:lvl9pPr marL="2742103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07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831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87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6376"/>
            <a:ext cx="8229600" cy="445097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457201" y="783591"/>
            <a:ext cx="8229600" cy="3810636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428368" indent="-428368">
              <a:buFont typeface="Wingdings" panose="05000000000000000000" pitchFamily="2" charset="2"/>
              <a:buChar char="ü"/>
              <a:defRPr sz="1799"/>
            </a:lvl1pPr>
            <a:lvl2pPr marL="799712" indent="-342695">
              <a:buFont typeface="Wingdings" panose="05000000000000000000" pitchFamily="2" charset="2"/>
              <a:buChar char="ü"/>
              <a:defRPr sz="1499"/>
            </a:lvl2pPr>
            <a:lvl3pPr marL="1256729" indent="-342695">
              <a:buFont typeface="Wingdings" panose="05000000000000000000" pitchFamily="2" charset="2"/>
              <a:buChar char="ü"/>
              <a:defRPr sz="1200"/>
            </a:lvl3pPr>
            <a:lvl4pPr marL="1628073" indent="-257020">
              <a:buFont typeface="Wingdings" panose="05000000000000000000" pitchFamily="2" charset="2"/>
              <a:buChar char="ü"/>
              <a:defRPr sz="900"/>
            </a:lvl4pPr>
            <a:lvl5pPr marL="2085090" indent="-257020">
              <a:buFont typeface="Wingdings" panose="05000000000000000000" pitchFamily="2" charset="2"/>
              <a:buChar char="ü"/>
              <a:defRPr sz="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8299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18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006" lvl="0" indent="-342755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012" lvl="1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017" lvl="2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023" lvl="3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5029" lvl="4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2034" lvl="5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199040" lvl="6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6045" lvl="7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3051" lvl="8" indent="-317365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3648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22223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08354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177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9974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7544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242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6029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927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317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4928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6376"/>
            <a:ext cx="8229600" cy="445097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457201" y="783591"/>
            <a:ext cx="8229600" cy="3810636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428368" indent="-428368">
              <a:buFont typeface="Wingdings" panose="05000000000000000000" pitchFamily="2" charset="2"/>
              <a:buChar char="ü"/>
              <a:defRPr sz="1799"/>
            </a:lvl1pPr>
            <a:lvl2pPr marL="799712" indent="-342695">
              <a:buFont typeface="Wingdings" panose="05000000000000000000" pitchFamily="2" charset="2"/>
              <a:buChar char="ü"/>
              <a:defRPr sz="1499"/>
            </a:lvl2pPr>
            <a:lvl3pPr marL="1256729" indent="-342695">
              <a:buFont typeface="Wingdings" panose="05000000000000000000" pitchFamily="2" charset="2"/>
              <a:buChar char="ü"/>
              <a:defRPr sz="1200"/>
            </a:lvl3pPr>
            <a:lvl4pPr marL="1628073" indent="-257020">
              <a:buFont typeface="Wingdings" panose="05000000000000000000" pitchFamily="2" charset="2"/>
              <a:buChar char="ü"/>
              <a:defRPr sz="900"/>
            </a:lvl4pPr>
            <a:lvl5pPr marL="2085090" indent="-257020">
              <a:buFont typeface="Wingdings" panose="05000000000000000000" pitchFamily="2" charset="2"/>
              <a:buChar char="ü"/>
              <a:defRPr sz="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5109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2" r:id="rId18"/>
    <p:sldLayoutId id="2147483673" r:id="rId19"/>
    <p:sldLayoutId id="2147483723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272321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9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526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526"/>
              <a:t>2021/11/7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526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526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526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4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xStyles>
    <p:titleStyle>
      <a:lvl1pPr algn="l" defTabSz="685526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381" indent="-171381" algn="l" defTabSz="68552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14144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856907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3pPr>
      <a:lvl4pPr marL="1199670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433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196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7958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0721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3484" indent="-171381" algn="l" defTabSz="68552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63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26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289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051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814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577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340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103" algn="l" defTabSz="68552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tx1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85289B78-EFFB-4F42-9416-BFAA0E464ADF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00914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disciplinarit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wikiwand.com/en/Light_cone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PtCpyBPNI?t=66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36.jpe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5.gif"/><Relationship Id="rId11" Type="http://schemas.openxmlformats.org/officeDocument/2006/relationships/image" Target="../media/image39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34.jpe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7.png"/><Relationship Id="rId3" Type="http://schemas.openxmlformats.org/officeDocument/2006/relationships/hyperlink" Target="https://modelica.org/" TargetMode="External"/><Relationship Id="rId7" Type="http://schemas.openxmlformats.org/officeDocument/2006/relationships/hyperlink" Target="https://www.absint.com/" TargetMode="External"/><Relationship Id="rId12" Type="http://schemas.openxmlformats.org/officeDocument/2006/relationships/hyperlink" Target="https://github.com/vangj/jbayes" TargetMode="External"/><Relationship Id="rId2" Type="http://schemas.openxmlformats.org/officeDocument/2006/relationships/image" Target="../media/image41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hyperlink" Target="https://ccl.northwestern.edu/netlogo/" TargetMode="External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hyperlink" Target="https://github.com/AlgebraicJulia/Catlab.jl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5.jpeg"/><Relationship Id="rId14" Type="http://schemas.openxmlformats.org/officeDocument/2006/relationships/hyperlink" Target="http://xlp.pub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cl.northwestern.edu/netlogo/" TargetMode="External"/><Relationship Id="rId13" Type="http://schemas.openxmlformats.org/officeDocument/2006/relationships/image" Target="../media/image44.jpe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hyperlink" Target="https://www.absint.com/" TargetMode="External"/><Relationship Id="rId2" Type="http://schemas.openxmlformats.org/officeDocument/2006/relationships/image" Target="../media/image49.jpe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modelica.org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2.jpeg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9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Seamans,_von_Braun_and_President_Kennedy_at_Cape_Canaveral_-_GPN-2000-001843.jpg" TargetMode="External"/><Relationship Id="rId3" Type="http://schemas.openxmlformats.org/officeDocument/2006/relationships/hyperlink" Target="https://history.nasa.gov/SP-4205/ch3-2.html" TargetMode="External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history.nasa.gov/JFK-Webbconv/pages/backgnd.html" TargetMode="External"/><Relationship Id="rId11" Type="http://schemas.openxmlformats.org/officeDocument/2006/relationships/image" Target="../media/image66.jpeg"/><Relationship Id="rId5" Type="http://schemas.openxmlformats.org/officeDocument/2006/relationships/image" Target="../media/image64.png"/><Relationship Id="rId10" Type="http://schemas.openxmlformats.org/officeDocument/2006/relationships/hyperlink" Target="https://www.youtube.com/watch?v=GmN1wO_24Ao" TargetMode="External"/><Relationship Id="rId4" Type="http://schemas.openxmlformats.org/officeDocument/2006/relationships/image" Target="../media/image63.gif"/><Relationship Id="rId9" Type="http://schemas.openxmlformats.org/officeDocument/2006/relationships/image" Target="../media/image5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70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gif"/><Relationship Id="rId3" Type="http://schemas.openxmlformats.org/officeDocument/2006/relationships/image" Target="../media/image75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hyperlink" Target="https://en.wikipedia.org/wiki/File:HomotopySmall.gif" TargetMode="Externa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4.png"/><Relationship Id="rId5" Type="http://schemas.openxmlformats.org/officeDocument/2006/relationships/hyperlink" Target="https://bartoszmilewski.com/2019/07/03/programming-with-universal-constructions/" TargetMode="External"/><Relationship Id="rId4" Type="http://schemas.openxmlformats.org/officeDocument/2006/relationships/hyperlink" Target="https://www.quora.com/What-is-the-meaning-of-the-diagram-for-the-product-in-category-theory-Why-do-the-arrows-point-in-the-ways-they-poin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91.png"/><Relationship Id="rId7" Type="http://schemas.openxmlformats.org/officeDocument/2006/relationships/hyperlink" Target="http://homepage.divms.uiowa.edu/~slonnegr/plf/Book/Chapter10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homepage.divms.uiowa.edu/~slonnegr/plf/Book/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hyperlink" Target="https://lamport.azurewebsites.net/tla/amazon-excerpt.html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hyperlink" Target="https://lamport.azurewebsites.net/tla/tla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youtu.be/qmDzcu5uY1I?t=122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23.png"/><Relationship Id="rId11" Type="http://schemas.openxmlformats.org/officeDocument/2006/relationships/image" Target="../media/image16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Relationship Id="rId5" Type="http://schemas.openxmlformats.org/officeDocument/2006/relationships/slide" Target="slide46.xml"/><Relationship Id="rId4" Type="http://schemas.openxmlformats.org/officeDocument/2006/relationships/hyperlink" Target="https://bartoszmilewski.com/2015/01/20/functors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21" Type="http://schemas.openxmlformats.org/officeDocument/2006/relationships/image" Target="../media/image145.svg"/><Relationship Id="rId34" Type="http://schemas.openxmlformats.org/officeDocument/2006/relationships/image" Target="../media/image158.png"/><Relationship Id="rId7" Type="http://schemas.openxmlformats.org/officeDocument/2006/relationships/image" Target="../media/image131.png"/><Relationship Id="rId12" Type="http://schemas.openxmlformats.org/officeDocument/2006/relationships/image" Target="../media/image136.jpeg"/><Relationship Id="rId17" Type="http://schemas.openxmlformats.org/officeDocument/2006/relationships/image" Target="../media/image141.svg"/><Relationship Id="rId25" Type="http://schemas.openxmlformats.org/officeDocument/2006/relationships/image" Target="../media/image149.svg"/><Relationship Id="rId33" Type="http://schemas.openxmlformats.org/officeDocument/2006/relationships/image" Target="../media/image15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sv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60.png"/><Relationship Id="rId5" Type="http://schemas.openxmlformats.org/officeDocument/2006/relationships/image" Target="../media/image129.png"/><Relationship Id="rId15" Type="http://schemas.openxmlformats.org/officeDocument/2006/relationships/image" Target="../media/image139.svg"/><Relationship Id="rId23" Type="http://schemas.openxmlformats.org/officeDocument/2006/relationships/image" Target="../media/image147.svg"/><Relationship Id="rId28" Type="http://schemas.openxmlformats.org/officeDocument/2006/relationships/image" Target="../media/image152.png"/><Relationship Id="rId36" Type="http://schemas.openxmlformats.org/officeDocument/2006/relationships/hyperlink" Target="https://www.paladion.net/devsecops" TargetMode="External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55.sv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sv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2.png"/><Relationship Id="rId3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en.wikipedia.org/wiki/Johari_window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s://www.thwink.org/sustain/glossary/KuhnCycle.htm" TargetMode="External"/><Relationship Id="rId4" Type="http://schemas.openxmlformats.org/officeDocument/2006/relationships/image" Target="../media/image161.png"/><Relationship Id="rId9" Type="http://schemas.microsoft.com/office/2007/relationships/diagramDrawing" Target="../diagrams/drawing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63.png"/><Relationship Id="rId3" Type="http://schemas.openxmlformats.org/officeDocument/2006/relationships/image" Target="../media/image93.png"/><Relationship Id="rId7" Type="http://schemas.openxmlformats.org/officeDocument/2006/relationships/diagramData" Target="../diagrams/data2.xml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web.mit.edu/16.399/www/lecture_03-proofs/Cousot_MIT_2005_Course_03_4-1.pdf" TargetMode="External"/><Relationship Id="rId11" Type="http://schemas.microsoft.com/office/2007/relationships/diagramDrawing" Target="../diagrams/drawing2.xm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diagramColors" Target="../diagrams/colors2.xml"/><Relationship Id="rId4" Type="http://schemas.openxmlformats.org/officeDocument/2006/relationships/hyperlink" Target="https://xlp.pub/index.php/Soundness" TargetMode="External"/><Relationship Id="rId9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hyperlink" Target="https://www.semanticscholar.org/paper/A-Semantic-Wiki-Based-Light-Weight-Web-Application-Bao-Ding/f7a8cd5f8fa9a159da7897656a88790a450e06c1/figure/0" TargetMode="External"/><Relationship Id="rId7" Type="http://schemas.openxmlformats.org/officeDocument/2006/relationships/hyperlink" Target="https://www.semanticscholar.org/author/Gareth-Jones/211060386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www.semanticscholar.org/author/Li-Ding/46572927" TargetMode="External"/><Relationship Id="rId5" Type="http://schemas.openxmlformats.org/officeDocument/2006/relationships/hyperlink" Target="https://www.semanticscholar.org/author/Jie-Bao/143867128" TargetMode="External"/><Relationship Id="rId10" Type="http://schemas.openxmlformats.org/officeDocument/2006/relationships/image" Target="../media/image166.jpeg"/><Relationship Id="rId4" Type="http://schemas.openxmlformats.org/officeDocument/2006/relationships/image" Target="../media/image164.png"/><Relationship Id="rId9" Type="http://schemas.openxmlformats.org/officeDocument/2006/relationships/hyperlink" Target="https://www.modusoperandi.com/press-releases/modus-operandi-awarded-u-s-office-of-naval-research-contract-to-establish-semantic-wiki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68.png"/><Relationship Id="rId4" Type="http://schemas.openxmlformats.org/officeDocument/2006/relationships/hyperlink" Target="https://www.marinetraffic.com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69.png"/><Relationship Id="rId12" Type="http://schemas.openxmlformats.org/officeDocument/2006/relationships/image" Target="../media/image171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3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73.png"/><Relationship Id="rId10" Type="http://schemas.openxmlformats.org/officeDocument/2006/relationships/image" Target="../media/image170.jpeg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72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kc.pub/index.php/Special:BookSources/0-201-65697-3" TargetMode="External"/><Relationship Id="rId3" Type="http://schemas.openxmlformats.org/officeDocument/2006/relationships/hyperlink" Target="https://www.pkc.pub/index.php/Special:BookSources/9787520104975" TargetMode="External"/><Relationship Id="rId7" Type="http://schemas.openxmlformats.org/officeDocument/2006/relationships/hyperlink" Target="http://homepage.divms.uiowa.edu/~slonnegr/plf/Book/" TargetMode="External"/><Relationship Id="rId2" Type="http://schemas.openxmlformats.org/officeDocument/2006/relationships/hyperlink" Target="https://en.wikipedia.org/wiki/International_Standard_Book_Number" TargetMode="Externa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www.pkc.pub/index.php/Special:BookSources/978-3-540-65471-1" TargetMode="External"/><Relationship Id="rId5" Type="http://schemas.openxmlformats.org/officeDocument/2006/relationships/hyperlink" Target="https://link.springer.com/book/10.1007/978-3-642-56209-9#authorsandaffiliationsbook" TargetMode="External"/><Relationship Id="rId10" Type="http://schemas.openxmlformats.org/officeDocument/2006/relationships/hyperlink" Target="https://www.jstor.org/stable/1990284?seq=1" TargetMode="External"/><Relationship Id="rId4" Type="http://schemas.openxmlformats.org/officeDocument/2006/relationships/hyperlink" Target="https://dahleh.lids.mit.edu/wp-content/uploads/2011/09/2005-Maneuver-BasedMotionPlanningForNonlinearSystemsWithSymmetries.pdf" TargetMode="External"/><Relationship Id="rId9" Type="http://schemas.openxmlformats.org/officeDocument/2006/relationships/hyperlink" Target="https://www.di.ens.fr/~cousot/publications.www/CousotCousot-POPL-77-ACM-p238--252-1977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newswire.com/news-releases/the-debut-of-hangzhou-city-brain-in-hong-kong-attracts-attention-worldwide-300834465.html" TargetMode="External"/><Relationship Id="rId13" Type="http://schemas.openxmlformats.org/officeDocument/2006/relationships/hyperlink" Target="https://www.sohu.com/a/148344839_414902" TargetMode="External"/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12" Type="http://schemas.openxmlformats.org/officeDocument/2006/relationships/image" Target="../media/image180.png"/><Relationship Id="rId2" Type="http://schemas.openxmlformats.org/officeDocument/2006/relationships/hyperlink" Target="https://youtu.be/ZjraUKJRIt8" TargetMode="Externa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RTPjzeQKg2w" TargetMode="External"/><Relationship Id="rId11" Type="http://schemas.openxmlformats.org/officeDocument/2006/relationships/image" Target="../media/image179.jpeg"/><Relationship Id="rId5" Type="http://schemas.openxmlformats.org/officeDocument/2006/relationships/image" Target="../media/image176.png"/><Relationship Id="rId15" Type="http://schemas.openxmlformats.org/officeDocument/2006/relationships/hyperlink" Target="https://youtu.be/PhvZZlTznFY" TargetMode="External"/><Relationship Id="rId10" Type="http://schemas.openxmlformats.org/officeDocument/2006/relationships/hyperlink" Target="https://developer.aliyun.com/article/30341" TargetMode="External"/><Relationship Id="rId4" Type="http://schemas.openxmlformats.org/officeDocument/2006/relationships/hyperlink" Target="https://youtu.be/L054Xd97_rk" TargetMode="External"/><Relationship Id="rId9" Type="http://schemas.openxmlformats.org/officeDocument/2006/relationships/image" Target="../media/image178.jpeg"/><Relationship Id="rId14" Type="http://schemas.openxmlformats.org/officeDocument/2006/relationships/image" Target="../media/image1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hyperlink" Target="https://www.marketwatch.com/story/its-not-just-amazon-and-whole-foods-heres-jeff-bezos-enormous-empire-in-one-chart-2017-06-21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hyperlink" Target="https://www.forbes.com/sites/kashmirhill/2011/10/21/ranting-google-employee-still-employed-rethinks-his-amazon-bashing/#58b8f9921cf0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187.jpeg"/><Relationship Id="rId2" Type="http://schemas.openxmlformats.org/officeDocument/2006/relationships/hyperlink" Target="https://www.google.com/url?sa=i&amp;url=https%3A%2F%2Fpresentationpanda.com%2Fblog%2Fthe-pros-and-cons-of-amazons-no-powerpoint-policy%2F&amp;psig=AOvVaw09LgGAqDO0pQDUpcZpgmRl&amp;ust=1595317427366000&amp;source=images&amp;cd=vfe&amp;ved=0CAIQjRxqFwoTCJik7deq2-oCFQAAAAAdAAAAABAD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com/imgres?imgurl=https%3A%2F%2Finformationstrategyrsm.files.wordpress.com%2F2013%2F10%2Fbezos-amazon-platform-mandate.jpg%3Fw%3D584&amp;imgrefurl=https%3A%2F%2Finformationstrategyrsm.wordpress.com%2F2013%2F10%2F20%2Fa-google-engineer-explains-why-google-sucks-platforms-vs-products%2F&amp;tbnid=0D5Wr1nCT36RLM&amp;vet=12ahUKEwjn9cHaq9vqAhX7lUsFHek0ADgQMygGegUIARCYAQ..i&amp;docid=1YuUpGf-XI97XM&amp;w=584&amp;h=438&amp;q=Steve%20yegge%20on%20Amazon&amp;ved=2ahUKEwjn9cHaq9vqAhX7lUsFHek0ADgQMygGegUIARCYAQ" TargetMode="External"/><Relationship Id="rId5" Type="http://schemas.openxmlformats.org/officeDocument/2006/relationships/image" Target="../media/image186.png"/><Relationship Id="rId4" Type="http://schemas.openxmlformats.org/officeDocument/2006/relationships/hyperlink" Target="https://www.google.com/url?sa=i&amp;url=https%3A%2F%2Fslab.com%2Fblog%2Fjeff-bezos-writing-management-strategy%2F&amp;psig=AOvVaw09LgGAqDO0pQDUpcZpgmRl&amp;ust=1595317427366000&amp;source=images&amp;cd=vfe&amp;ved=0CAIQjRxqFwoTCJik7deq2-oCFQAAAAAdAAAAABAQ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strategyrsm.wordpress.com/2013/10/20/a-google-engineer-explains-why-google-sucks-platforms-vs-products/" TargetMode="External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hyperlink" Target="https://youtu.be/eOBq__h4OJ4" TargetMode="Externa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hyperlink" Target="https://medium.com/thundra/using-iot-with-serverless-to-tackle-global-issues-9695a40d5d8d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hyperlink" Target="https://medium.com/thundra/using-iot-with-serverless-to-tackle-global-issues-9695a40d5d8d" TargetMode="Externa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5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zon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hyperlink" Target="http://nearcoding.com/what-is-devops/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hyperlink" Target="https://youtu.be/78pkMNXDAjk" TargetMode="Externa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7.png"/><Relationship Id="rId4" Type="http://schemas.openxmlformats.org/officeDocument/2006/relationships/hyperlink" Target="https://idk.dev/building-a-modern-ci-cd-pipeline-in-the-serverless-era-with-gitops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tiff"/><Relationship Id="rId2" Type="http://schemas.openxmlformats.org/officeDocument/2006/relationships/hyperlink" Target="https://iang.org/papers/ricardian_contract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oenherr.eu/publications/publication-detail/ricardian-contracts-a-smarter-way-to-do-smart-contract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Q5BzzkNDpPE" TargetMode="External"/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hyperlink" Target="https://youtu.be/Q5BzzkNDpPE?t=77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Q5BzzkNDpPE?t=1318" TargetMode="External"/><Relationship Id="rId5" Type="http://schemas.openxmlformats.org/officeDocument/2006/relationships/image" Target="../media/image211.png"/><Relationship Id="rId4" Type="http://schemas.openxmlformats.org/officeDocument/2006/relationships/hyperlink" Target="https://youtu.be/Q5BzzkNDpPE?t=902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F2Ykg8Fq2w?t=15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hyperlink" Target="https://www.evernym.com/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hyperlink" Target="https://www.nwcg.gov/sites/default/files/committee-images/6mfs-situational-awareness-cycle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jpeg"/><Relationship Id="rId4" Type="http://schemas.openxmlformats.org/officeDocument/2006/relationships/hyperlink" Target="https://en.wikipedia.org/wiki/Situation_awarenes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://web.mit.edu/16.399/www/lecture_03-proofs/Cousot_MIT_2005_Course_03_4-1.pdf" TargetMode="External"/><Relationship Id="rId11" Type="http://schemas.openxmlformats.org/officeDocument/2006/relationships/hyperlink" Target="https://en.wikipedia.org/wiki/Radhia_Cousot" TargetMode="Externa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image" Target="../media/image20.jpeg"/><Relationship Id="rId4" Type="http://schemas.openxmlformats.org/officeDocument/2006/relationships/hyperlink" Target="https://xlp.pub/index.php/Soundness" TargetMode="External"/><Relationship Id="rId9" Type="http://schemas.openxmlformats.org/officeDocument/2006/relationships/hyperlink" Target="https://en.wikipedia.org/wiki/Patrick_Couso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381499"/>
            <a:ext cx="8520600" cy="675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sz="1800" dirty="0"/>
              <a:t>顧學雍</a:t>
            </a:r>
          </a:p>
          <a:p>
            <a:pPr marL="0" lvl="0" indent="0"/>
            <a:r>
              <a:rPr lang="en" sz="1800" dirty="0"/>
              <a:t>2021年</a:t>
            </a:r>
            <a:r>
              <a:rPr lang="en-US" altLang="zh-CN" sz="1800" dirty="0"/>
              <a:t>11</a:t>
            </a:r>
            <a:r>
              <a:rPr lang="zh-CN" altLang="en-US" sz="1800" dirty="0"/>
              <a:t>月</a:t>
            </a:r>
            <a:r>
              <a:rPr lang="en-US" altLang="zh-CN" sz="1800" dirty="0"/>
              <a:t>10</a:t>
            </a:r>
            <a:r>
              <a:rPr lang="zh-CN" altLang="en-US" sz="1800" dirty="0"/>
              <a:t>日</a:t>
            </a:r>
            <a:r>
              <a:rPr lang="en" sz="1800" dirty="0"/>
              <a:t>, </a:t>
            </a:r>
            <a:endParaRPr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208" y="158181"/>
            <a:ext cx="8520600" cy="94273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>
                <a:hlinkClick r:id="rId3"/>
              </a:rPr>
              <a:t>Transdisciplinary</a:t>
            </a:r>
            <a:r>
              <a:rPr lang="en-US" sz="2400" dirty="0"/>
              <a:t> Cognitive Foundation</a:t>
            </a:r>
            <a:endParaRPr lang="en-TW" sz="18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F03AB05-1401-C943-9DE5-97CC8E8ED3F7}"/>
              </a:ext>
            </a:extLst>
          </p:cNvPr>
          <p:cNvSpPr txBox="1">
            <a:spLocks/>
          </p:cNvSpPr>
          <p:nvPr/>
        </p:nvSpPr>
        <p:spPr>
          <a:xfrm>
            <a:off x="311700" y="3174999"/>
            <a:ext cx="8520600" cy="120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tabLst/>
              <a:defRPr/>
            </a:pP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Smart Cities: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Embodiment of Collective Consciousness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Week 09</a:t>
            </a:r>
            <a:endParaRPr kumimoji="0" lang="en-TW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2695744" y="1382948"/>
            <a:ext cx="2064696" cy="1999034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Safety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Nothing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bad happens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4163370" y="1382948"/>
            <a:ext cx="2064696" cy="1999034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Liveness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Some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Good Things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</a:t>
            </a: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ust Happen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3911671" y="183017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Correctness</a:t>
            </a: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3915907" y="2289960"/>
            <a:ext cx="1312287" cy="553884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>
              <a:buClr>
                <a:prstClr val="black"/>
              </a:buClr>
              <a:buSzPts val="1100"/>
            </a:pPr>
            <a:r>
              <a:rPr lang="en-TW" sz="17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sz="134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2487" y="269832"/>
            <a:ext cx="8517273" cy="380147"/>
          </a:xfrm>
          <a:prstGeom prst="rect">
            <a:avLst/>
          </a:prstGeom>
        </p:spPr>
        <p:txBody>
          <a:bodyPr spcFirstLastPara="1" vert="horz" wrap="square" lIns="91389" tIns="91389" rIns="91389" bIns="91389" rtlCol="0" anchor="t" anchorCtr="0">
            <a:normAutofit fontScale="90000"/>
          </a:bodyPr>
          <a:lstStyle/>
          <a:p>
            <a:pPr algn="ctr"/>
            <a:r>
              <a:rPr lang="en-TW" sz="1799" b="1" dirty="0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现有数据的</a:t>
            </a:r>
            <a:r>
              <a:rPr lang="zh-CN" altLang="en-US" sz="1799" b="1" dirty="0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影响范围可被抽象编码为局部时空区间的“格”</a:t>
            </a:r>
            <a:endParaRPr sz="1799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4082669" y="1133638"/>
            <a:ext cx="978660" cy="38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US" sz="1799" b="1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1799" b="1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3915808" y="3653763"/>
            <a:ext cx="1312287" cy="28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799" b="1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1799" b="1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5228194" y="835129"/>
            <a:ext cx="3199100" cy="173177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716707" y="835129"/>
            <a:ext cx="3199200" cy="173177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655856" y="2566902"/>
            <a:ext cx="3260051" cy="199319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5228194" y="2566902"/>
            <a:ext cx="3228264" cy="199319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929022" y="2257715"/>
            <a:ext cx="14337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799" b="1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17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579509" y="4690673"/>
            <a:ext cx="7984981" cy="31188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3219734" y="4676874"/>
            <a:ext cx="2702778" cy="46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943" y="1466938"/>
            <a:ext cx="1700436" cy="180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7099459" y="3292024"/>
            <a:ext cx="2037404" cy="55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 defTabSz="685584" hangingPunct="1"/>
            <a:r>
              <a:rPr lang="en" sz="1200" b="1" kern="1200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200" b="1" kern="1200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200" b="1" kern="1200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200" b="1" kern="1200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200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6" y="1230096"/>
            <a:ext cx="529562" cy="529562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5686521" y="2266489"/>
            <a:ext cx="14337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799" b="1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17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90230" y="1856248"/>
            <a:ext cx="391016" cy="295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r>
              <a:rPr lang="en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r>
              <a:rPr lang="en-US" altLang="zh-CN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 defTabSz="685584" hangingPunct="1"/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579509" y="538933"/>
            <a:ext cx="0" cy="415174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470506" y="1442167"/>
            <a:ext cx="2273791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5460205" y="1416466"/>
            <a:ext cx="2183588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1613119" y="3362270"/>
            <a:ext cx="2224978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5346464" y="3378883"/>
            <a:ext cx="2189967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3658393" y="3859847"/>
            <a:ext cx="1825461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TW" sz="1799" b="1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影响交互空间</a:t>
            </a:r>
            <a:endParaRPr sz="1799" b="1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3854253" y="669917"/>
            <a:ext cx="14337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TW" sz="1799" b="1" kern="12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影响空间</a:t>
            </a:r>
            <a:endParaRPr sz="1799" b="1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4676" y="2843844"/>
            <a:ext cx="882542" cy="8018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4677" y="1534210"/>
            <a:ext cx="854039" cy="775985"/>
          </a:xfrm>
          <a:prstGeom prst="rect">
            <a:avLst/>
          </a:prstGeom>
        </p:spPr>
      </p:pic>
      <p:pic>
        <p:nvPicPr>
          <p:cNvPr id="4" name="Graphic 3" descr="Right pointing backhand index">
            <a:extLst>
              <a:ext uri="{FF2B5EF4-FFF2-40B4-BE49-F238E27FC236}">
                <a16:creationId xmlns:a16="http://schemas.microsoft.com/office/drawing/2014/main" id="{87594700-1151-A543-A8F3-CC23047512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931509" y="1598804"/>
            <a:ext cx="685532" cy="685532"/>
          </a:xfrm>
          <a:prstGeom prst="rect">
            <a:avLst/>
          </a:prstGeom>
        </p:spPr>
      </p:pic>
      <p:pic>
        <p:nvPicPr>
          <p:cNvPr id="29" name="Graphic 28" descr="Right pointing backhand index">
            <a:extLst>
              <a:ext uri="{FF2B5EF4-FFF2-40B4-BE49-F238E27FC236}">
                <a16:creationId xmlns:a16="http://schemas.microsoft.com/office/drawing/2014/main" id="{71083A7F-1059-8245-B440-FE8A0A9685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4976374" y="2960194"/>
            <a:ext cx="685532" cy="68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190530"/>
            <a:ext cx="8520600" cy="3461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万用的可执行语言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：偏序集（格）</a:t>
            </a:r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lang="en-US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595959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11</a:t>
            </a:fld>
            <a:endParaRPr lang="en" sz="999" dirty="0">
              <a:solidFill>
                <a:srgbClr val="59595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0D591-7EAA-0E43-9BFB-1A335F9919EC}"/>
              </a:ext>
            </a:extLst>
          </p:cNvPr>
          <p:cNvSpPr txBox="1"/>
          <p:nvPr/>
        </p:nvSpPr>
        <p:spPr>
          <a:xfrm>
            <a:off x="5326798" y="4731106"/>
            <a:ext cx="257795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本视频的第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666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秒开始到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1080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秒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2693C-B113-9247-82C5-C41CB9B51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2204019" y="1354054"/>
            <a:ext cx="1555106" cy="1412980"/>
          </a:xfrm>
          <a:prstGeom prst="rect">
            <a:avLst/>
          </a:prstGeom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43E2378-B42C-904A-B633-CFB0F22CCB37}"/>
              </a:ext>
            </a:extLst>
          </p:cNvPr>
          <p:cNvGrpSpPr/>
          <p:nvPr/>
        </p:nvGrpSpPr>
        <p:grpSpPr>
          <a:xfrm>
            <a:off x="4127149" y="1006388"/>
            <a:ext cx="4861807" cy="3486198"/>
            <a:chOff x="5182026" y="1322615"/>
            <a:chExt cx="6484941" cy="4650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65B331-A2F6-654E-9046-A52F5A6BA873}"/>
                </a:ext>
              </a:extLst>
            </p:cNvPr>
            <p:cNvGrpSpPr/>
            <p:nvPr/>
          </p:nvGrpSpPr>
          <p:grpSpPr>
            <a:xfrm>
              <a:off x="5182026" y="1322615"/>
              <a:ext cx="6484941" cy="4650080"/>
              <a:chOff x="5182026" y="1322615"/>
              <a:chExt cx="6484941" cy="4650080"/>
            </a:xfrm>
          </p:grpSpPr>
          <p:pic>
            <p:nvPicPr>
              <p:cNvPr id="20" name="Picture 19">
                <a:hlinkClick r:id="rId3"/>
                <a:extLst>
                  <a:ext uri="{FF2B5EF4-FFF2-40B4-BE49-F238E27FC236}">
                    <a16:creationId xmlns:a16="http://schemas.microsoft.com/office/drawing/2014/main" id="{589693A6-0F98-D249-A178-0320A3224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2026" y="1322615"/>
                <a:ext cx="6484941" cy="4650080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3F657F1-406D-BD4C-A4F2-F1FE16C7F84D}"/>
                  </a:ext>
                </a:extLst>
              </p:cNvPr>
              <p:cNvSpPr/>
              <p:nvPr/>
            </p:nvSpPr>
            <p:spPr>
              <a:xfrm>
                <a:off x="7249887" y="2563586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C3C17B5-3DBD-AA4E-BE6C-1A07133B5227}"/>
                  </a:ext>
                </a:extLst>
              </p:cNvPr>
              <p:cNvSpPr/>
              <p:nvPr/>
            </p:nvSpPr>
            <p:spPr>
              <a:xfrm>
                <a:off x="9286977" y="2585358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9A33049-02F9-D04E-8F33-6EE8E068A1A1}"/>
                  </a:ext>
                </a:extLst>
              </p:cNvPr>
              <p:cNvSpPr/>
              <p:nvPr/>
            </p:nvSpPr>
            <p:spPr>
              <a:xfrm>
                <a:off x="8146554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A4868C3-BACB-4945-AD7E-5B4EA9668A58}"/>
                  </a:ext>
                </a:extLst>
              </p:cNvPr>
              <p:cNvSpPr/>
              <p:nvPr/>
            </p:nvSpPr>
            <p:spPr>
              <a:xfrm>
                <a:off x="9286977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13E772-4A2D-D94E-AE9C-DD7DED0C1DD3}"/>
                  </a:ext>
                </a:extLst>
              </p:cNvPr>
              <p:cNvSpPr/>
              <p:nvPr/>
            </p:nvSpPr>
            <p:spPr>
              <a:xfrm>
                <a:off x="7718031" y="37980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339604C-9F6A-414B-A1D8-A9403A41DE50}"/>
                  </a:ext>
                </a:extLst>
              </p:cNvPr>
              <p:cNvSpPr/>
              <p:nvPr/>
            </p:nvSpPr>
            <p:spPr>
              <a:xfrm>
                <a:off x="6806209" y="3785722"/>
                <a:ext cx="655947" cy="3671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8D607-74A6-EB45-8775-099EC57BF57C}"/>
                </a:ext>
              </a:extLst>
            </p:cNvPr>
            <p:cNvSpPr txBox="1"/>
            <p:nvPr/>
          </p:nvSpPr>
          <p:spPr>
            <a:xfrm>
              <a:off x="8094991" y="2210977"/>
              <a:ext cx="1631853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34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字符取代法则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176E79-6BC0-9746-8035-ACC2B6E089A6}"/>
                </a:ext>
              </a:extLst>
            </p:cNvPr>
            <p:cNvSpPr txBox="1"/>
            <p:nvPr/>
          </p:nvSpPr>
          <p:spPr>
            <a:xfrm>
              <a:off x="8090988" y="2819850"/>
              <a:ext cx="1631853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34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变量取代法则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55A70B-D051-7E44-80F3-98B8E813CCE9}"/>
                </a:ext>
              </a:extLst>
            </p:cNvPr>
            <p:cNvSpPr txBox="1"/>
            <p:nvPr/>
          </p:nvSpPr>
          <p:spPr>
            <a:xfrm>
              <a:off x="8146554" y="3543300"/>
              <a:ext cx="1631853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34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函数命名规则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C7A8698-4606-634C-9FD2-C040145543C9}"/>
              </a:ext>
            </a:extLst>
          </p:cNvPr>
          <p:cNvGrpSpPr/>
          <p:nvPr/>
        </p:nvGrpSpPr>
        <p:grpSpPr>
          <a:xfrm>
            <a:off x="311701" y="3540110"/>
            <a:ext cx="3486042" cy="1113662"/>
            <a:chOff x="526508" y="4428417"/>
            <a:chExt cx="4649871" cy="14854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9A5682-BCAC-274B-A75C-0DAB5440C027}"/>
                </a:ext>
              </a:extLst>
            </p:cNvPr>
            <p:cNvGrpSpPr/>
            <p:nvPr/>
          </p:nvGrpSpPr>
          <p:grpSpPr>
            <a:xfrm>
              <a:off x="526508" y="4428417"/>
              <a:ext cx="4649871" cy="1485463"/>
              <a:chOff x="1929239" y="3028862"/>
              <a:chExt cx="4649871" cy="1485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746CEA-E7F6-E94F-9E54-E3BC33982415}"/>
                  </a:ext>
                </a:extLst>
              </p:cNvPr>
              <p:cNvSpPr/>
              <p:nvPr/>
            </p:nvSpPr>
            <p:spPr>
              <a:xfrm>
                <a:off x="1929239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3CB3E2-981E-4445-8CE5-ADF6DA9152ED}"/>
                  </a:ext>
                </a:extLst>
              </p:cNvPr>
              <p:cNvSpPr/>
              <p:nvPr/>
            </p:nvSpPr>
            <p:spPr>
              <a:xfrm>
                <a:off x="6147433" y="3028862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8E14132-7754-8A46-AF98-D8A2CF167797}"/>
                  </a:ext>
                </a:extLst>
              </p:cNvPr>
              <p:cNvSpPr/>
              <p:nvPr/>
            </p:nvSpPr>
            <p:spPr>
              <a:xfrm>
                <a:off x="2594572" y="3069549"/>
                <a:ext cx="3155770" cy="3026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en-TW" sz="1200" kern="1200" dirty="0">
                    <a:solidFill>
                      <a:prstClr val="black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原函数</a:t>
                </a:r>
                <a:r>
                  <a:rPr lang="zh-CN" altLang="en-US" sz="1200" kern="1200" dirty="0">
                    <a:solidFill>
                      <a:prstClr val="black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（保留字）</a:t>
                </a:r>
                <a:endParaRPr lang="en-TW" sz="1200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0172D8D-F11B-1348-BD97-5EDCB52220E1}"/>
                  </a:ext>
                </a:extLst>
              </p:cNvPr>
              <p:cNvSpPr/>
              <p:nvPr/>
            </p:nvSpPr>
            <p:spPr>
              <a:xfrm>
                <a:off x="2563059" y="3512509"/>
                <a:ext cx="1611974" cy="280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zh-CN" altLang="en-US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𝝺</a:t>
                </a:r>
                <a:r>
                  <a:rPr lang="en-US" altLang="zh-CN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x.(…x…)</a:t>
                </a:r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C3ED29F-7651-2A40-919D-A812DB640C50}"/>
                  </a:ext>
                </a:extLst>
              </p:cNvPr>
              <p:cNvSpPr/>
              <p:nvPr/>
            </p:nvSpPr>
            <p:spPr>
              <a:xfrm>
                <a:off x="4390545" y="3512509"/>
                <a:ext cx="1359797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zh-CN" altLang="en-US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𝝺</a:t>
                </a:r>
                <a:r>
                  <a:rPr lang="en-US" altLang="zh-CN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y.(…y…)</a:t>
                </a:r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78083DB-CA43-0B41-9E3A-64309FCF767E}"/>
                  </a:ext>
                </a:extLst>
              </p:cNvPr>
              <p:cNvCxnSpPr>
                <a:cxnSpLocks/>
                <a:stCxn id="34" idx="7"/>
                <a:endCxn id="37" idx="1"/>
              </p:cNvCxnSpPr>
              <p:nvPr/>
            </p:nvCxnSpPr>
            <p:spPr>
              <a:xfrm flipV="1">
                <a:off x="2257044" y="3652795"/>
                <a:ext cx="306015" cy="189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0C224FD-6647-EE4F-AE39-436CDF7562E2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2121263" y="3220886"/>
                <a:ext cx="473309" cy="565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D72DE6-45F1-1E41-B64D-077F43202D3F}"/>
                  </a:ext>
                </a:extLst>
              </p:cNvPr>
              <p:cNvCxnSpPr>
                <a:cxnSpLocks/>
                <a:stCxn id="36" idx="3"/>
                <a:endCxn id="58" idx="2"/>
              </p:cNvCxnSpPr>
              <p:nvPr/>
            </p:nvCxnSpPr>
            <p:spPr>
              <a:xfrm>
                <a:off x="5750342" y="3220886"/>
                <a:ext cx="3970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20B20B5-A25A-554D-AC40-CA19AA61DEA0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 flipV="1">
                <a:off x="4175033" y="3645097"/>
                <a:ext cx="215512" cy="7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99423D0-5E8F-5946-82BE-1074CB438F5A}"/>
                  </a:ext>
                </a:extLst>
              </p:cNvPr>
              <p:cNvCxnSpPr>
                <a:cxnSpLocks/>
                <a:stCxn id="38" idx="3"/>
                <a:endCxn id="51" idx="1"/>
              </p:cNvCxnSpPr>
              <p:nvPr/>
            </p:nvCxnSpPr>
            <p:spPr>
              <a:xfrm>
                <a:off x="5750342" y="3645097"/>
                <a:ext cx="500963" cy="197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0BC17E0-A825-AA4C-B34E-E36D1469D5C4}"/>
                  </a:ext>
                </a:extLst>
              </p:cNvPr>
              <p:cNvSpPr/>
              <p:nvPr/>
            </p:nvSpPr>
            <p:spPr>
              <a:xfrm>
                <a:off x="4390545" y="3852517"/>
                <a:ext cx="1341641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en-TW" sz="1349" kern="1200" dirty="0">
                    <a:solidFill>
                      <a:prstClr val="black"/>
                    </a:solidFill>
                    <a:latin typeface="Calibri" panose="020F0502020204030204"/>
                  </a:rPr>
                  <a:t>(…T…)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10414D0-17F1-7546-B89C-8AF95BD4FF08}"/>
                  </a:ext>
                </a:extLst>
              </p:cNvPr>
              <p:cNvSpPr/>
              <p:nvPr/>
            </p:nvSpPr>
            <p:spPr>
              <a:xfrm>
                <a:off x="2563060" y="4249725"/>
                <a:ext cx="1611973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en-TW" sz="900" kern="1200" dirty="0">
                    <a:solidFill>
                      <a:prstClr val="black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f(函数表达式)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4A8391-82A7-BB4F-88DE-332514C4564A}"/>
                  </a:ext>
                </a:extLst>
              </p:cNvPr>
              <p:cNvSpPr/>
              <p:nvPr/>
            </p:nvSpPr>
            <p:spPr>
              <a:xfrm>
                <a:off x="2544904" y="3849344"/>
                <a:ext cx="1630129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r>
                  <a:rPr lang="zh-CN" altLang="en-US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𝝺</a:t>
                </a:r>
                <a:r>
                  <a:rPr lang="en-US" altLang="zh-CN" sz="1349" kern="1200" dirty="0">
                    <a:solidFill>
                      <a:prstClr val="black"/>
                    </a:solidFill>
                    <a:latin typeface="Calibri" panose="020F0502020204030204"/>
                    <a:ea typeface="宋体" panose="02010600030101010101" pitchFamily="2" charset="-122"/>
                    <a:cs typeface="Calibri" panose="020F0502020204030204" pitchFamily="34" charset="0"/>
                  </a:rPr>
                  <a:t>x.(…x…)(T)</a:t>
                </a:r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AA0089-34DA-BE48-BFD3-3EBBADE4028D}"/>
                  </a:ext>
                </a:extLst>
              </p:cNvPr>
              <p:cNvCxnSpPr>
                <a:cxnSpLocks/>
                <a:stCxn id="48" idx="3"/>
                <a:endCxn id="45" idx="1"/>
              </p:cNvCxnSpPr>
              <p:nvPr/>
            </p:nvCxnSpPr>
            <p:spPr>
              <a:xfrm>
                <a:off x="4175033" y="3981644"/>
                <a:ext cx="215512" cy="3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ADA9905-4323-A64E-918F-80E4D5A55D90}"/>
                  </a:ext>
                </a:extLst>
              </p:cNvPr>
              <p:cNvCxnSpPr>
                <a:cxnSpLocks/>
                <a:stCxn id="45" idx="3"/>
                <a:endCxn id="51" idx="2"/>
              </p:cNvCxnSpPr>
              <p:nvPr/>
            </p:nvCxnSpPr>
            <p:spPr>
              <a:xfrm flipV="1">
                <a:off x="5732186" y="3978163"/>
                <a:ext cx="462876" cy="6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2EC596F-518E-B748-823C-86D825B859D7}"/>
                  </a:ext>
                </a:extLst>
              </p:cNvPr>
              <p:cNvSpPr/>
              <p:nvPr/>
            </p:nvSpPr>
            <p:spPr>
              <a:xfrm>
                <a:off x="6195062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:endParaRPr lang="en-TW" sz="1349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B4EB2C6-DA69-154A-9DBD-1B12CC6C50B0}"/>
                  </a:ext>
                </a:extLst>
              </p:cNvPr>
              <p:cNvCxnSpPr>
                <a:cxnSpLocks/>
                <a:stCxn id="56" idx="3"/>
                <a:endCxn id="130" idx="1"/>
              </p:cNvCxnSpPr>
              <p:nvPr/>
            </p:nvCxnSpPr>
            <p:spPr>
              <a:xfrm flipV="1">
                <a:off x="4175033" y="4377812"/>
                <a:ext cx="215512" cy="4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FF0D15-5A16-2341-A273-21922E6BC6EE}"/>
                  </a:ext>
                </a:extLst>
              </p:cNvPr>
              <p:cNvCxnSpPr>
                <a:cxnSpLocks/>
                <a:stCxn id="34" idx="6"/>
                <a:endCxn id="48" idx="1"/>
              </p:cNvCxnSpPr>
              <p:nvPr/>
            </p:nvCxnSpPr>
            <p:spPr>
              <a:xfrm>
                <a:off x="2313287" y="3978163"/>
                <a:ext cx="231617" cy="3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5C341DA-5767-6A4C-8068-504AC1595724}"/>
                  </a:ext>
                </a:extLst>
              </p:cNvPr>
              <p:cNvCxnSpPr>
                <a:cxnSpLocks/>
                <a:stCxn id="34" idx="5"/>
                <a:endCxn id="56" idx="1"/>
              </p:cNvCxnSpPr>
              <p:nvPr/>
            </p:nvCxnSpPr>
            <p:spPr>
              <a:xfrm>
                <a:off x="2257044" y="4113944"/>
                <a:ext cx="306016" cy="268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55442278-F577-934A-A69B-F16C09325346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H="1">
                <a:off x="1929239" y="3978163"/>
                <a:ext cx="4649871" cy="12700"/>
              </a:xfrm>
              <a:prstGeom prst="bentConnector5">
                <a:avLst>
                  <a:gd name="adj1" fmla="val -4916"/>
                  <a:gd name="adj2" fmla="val 6140575"/>
                  <a:gd name="adj3" fmla="val 10491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4FCE3D-911C-E94D-B6FC-658A602CCE7A}"/>
                </a:ext>
              </a:extLst>
            </p:cNvPr>
            <p:cNvSpPr/>
            <p:nvPr/>
          </p:nvSpPr>
          <p:spPr>
            <a:xfrm>
              <a:off x="4854744" y="4533256"/>
              <a:ext cx="162848" cy="170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endParaRPr lang="en-TW" sz="1349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A45F5DA-248A-4041-8B73-ABFDCC2AFFC1}"/>
              </a:ext>
            </a:extLst>
          </p:cNvPr>
          <p:cNvSpPr txBox="1"/>
          <p:nvPr/>
        </p:nvSpPr>
        <p:spPr>
          <a:xfrm>
            <a:off x="726173" y="3209581"/>
            <a:ext cx="278153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所有可计算函数皆为偏序集的特例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7B3E941-44AC-5240-93A5-04F83D4D1AD1}"/>
              </a:ext>
            </a:extLst>
          </p:cNvPr>
          <p:cNvSpPr txBox="1"/>
          <p:nvPr/>
        </p:nvSpPr>
        <p:spPr>
          <a:xfrm>
            <a:off x="2183806" y="744561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格乃偏序集之特例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1F8C3A2-4799-D245-89EE-8B8908107D1B}"/>
              </a:ext>
            </a:extLst>
          </p:cNvPr>
          <p:cNvSpPr txBox="1"/>
          <p:nvPr/>
        </p:nvSpPr>
        <p:spPr>
          <a:xfrm>
            <a:off x="2608516" y="1069956"/>
            <a:ext cx="76238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Top (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并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741EE7-159E-BF4B-9609-19A8B0B72C2B}"/>
              </a:ext>
            </a:extLst>
          </p:cNvPr>
          <p:cNvSpPr txBox="1"/>
          <p:nvPr/>
        </p:nvSpPr>
        <p:spPr>
          <a:xfrm>
            <a:off x="2489857" y="2752278"/>
            <a:ext cx="103656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Bottom (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4871FE-07ED-6246-9E60-AA41D38B87FF}"/>
              </a:ext>
            </a:extLst>
          </p:cNvPr>
          <p:cNvSpPr txBox="1"/>
          <p:nvPr/>
        </p:nvSpPr>
        <p:spPr>
          <a:xfrm>
            <a:off x="3430318" y="3278568"/>
            <a:ext cx="70403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终止符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7235AC-6D08-CC45-A4EA-502D8CFB1586}"/>
              </a:ext>
            </a:extLst>
          </p:cNvPr>
          <p:cNvSpPr/>
          <p:nvPr/>
        </p:nvSpPr>
        <p:spPr>
          <a:xfrm>
            <a:off x="2156960" y="4449081"/>
            <a:ext cx="1019450" cy="2046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(函数评估结果)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2A85D83-7DD0-9E48-AA81-E6743D0A29EA}"/>
              </a:ext>
            </a:extLst>
          </p:cNvPr>
          <p:cNvCxnSpPr>
            <a:cxnSpLocks/>
            <a:stCxn id="130" idx="3"/>
            <a:endCxn id="51" idx="3"/>
          </p:cNvCxnSpPr>
          <p:nvPr/>
        </p:nvCxnSpPr>
        <p:spPr>
          <a:xfrm flipV="1">
            <a:off x="3176409" y="4353603"/>
            <a:ext cx="375576" cy="19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90">
            <a:extLst>
              <a:ext uri="{FF2B5EF4-FFF2-40B4-BE49-F238E27FC236}">
                <a16:creationId xmlns:a16="http://schemas.microsoft.com/office/drawing/2014/main" id="{A6CCFF78-2F6D-E041-BC15-583270AFB72A}"/>
              </a:ext>
            </a:extLst>
          </p:cNvPr>
          <p:cNvGraphicFramePr>
            <a:graphicFrameLocks noGrp="1"/>
          </p:cNvGraphicFramePr>
          <p:nvPr/>
        </p:nvGraphicFramePr>
        <p:xfrm>
          <a:off x="82237" y="1071729"/>
          <a:ext cx="2082589" cy="184244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38067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1144522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343427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</a:t>
                      </a:r>
                      <a:r>
                        <a:rPr lang="en-TW" sz="12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</a:t>
                      </a:r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英文翻译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278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数据名称为类型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19915"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Non-Fungibility</a:t>
                      </a:r>
                      <a:endParaRPr lang="en-TW" sz="8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278558"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343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2785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8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8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 marL="68553" marR="68553" marT="34277" marB="342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3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/>
          <a:p>
            <a:pPr algn="ctr" defTabSz="685475">
              <a:defRPr/>
            </a:pP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744210" y="1177887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sz="134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3202260" y="2373416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5930919" y="2342064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695956" y="4455393"/>
            <a:ext cx="2210862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大规模电子电路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自动化设计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623" y="1860782"/>
            <a:ext cx="1298089" cy="16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3627242" y="1177887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134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3581639" y="4451144"/>
            <a:ext cx="2037737" cy="922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根据大量数据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自动生成代码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(数据和代码为不同层次)</a:t>
            </a:r>
          </a:p>
          <a:p>
            <a:pPr algn="ctr" defTabSz="685584" hangingPunct="1"/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6387877" y="1177887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134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sz="134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6255718" y="4450268"/>
            <a:ext cx="2210862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抽象解释与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代码语义分析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6301764" y="1887562"/>
            <a:ext cx="2122054" cy="2427457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6615" y="1887562"/>
            <a:ext cx="2149340" cy="97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4366" y="2891302"/>
            <a:ext cx="2653839" cy="174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460" y="3131547"/>
            <a:ext cx="2039854" cy="12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1709678" y="634798"/>
            <a:ext cx="572464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系统规格与系统设计方案以各领域的参与者能理解的格式（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语义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）来表达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41413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/>
        </p:nvGraphicFramePr>
        <p:xfrm>
          <a:off x="938924" y="1487355"/>
          <a:ext cx="7694345" cy="3090035"/>
        </p:xfrm>
        <a:graphic>
          <a:graphicData uri="http://schemas.openxmlformats.org/drawingml/2006/table">
            <a:tbl>
              <a:tblPr firstRow="1" firstCol="1"/>
              <a:tblGrid>
                <a:gridCol w="1233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9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80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系统代数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离散系统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动态系统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概率推论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专家规则系统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范畴论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证明辅助系统</a:t>
                      </a:r>
                      <a:endParaRPr sz="800" b="1" dirty="0"/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 dirty="0" err="1"/>
                        <a:t>算元（名词片语</a:t>
                      </a:r>
                      <a:r>
                        <a:rPr sz="800" b="1" dirty="0"/>
                        <a:t>）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/>
                        <a:t>&lt;</a:t>
                      </a:r>
                      <a:r>
                        <a:rPr sz="800" dirty="0" err="1"/>
                        <a:t>特性</a:t>
                      </a:r>
                      <a:r>
                        <a:rPr sz="800" dirty="0"/>
                        <a:t>, </a:t>
                      </a:r>
                      <a:r>
                        <a:rPr sz="800" dirty="0" err="1"/>
                        <a:t>真值</a:t>
                      </a:r>
                      <a:r>
                        <a:rPr sz="800" dirty="0"/>
                        <a:t>, </a:t>
                      </a:r>
                      <a:r>
                        <a:rPr sz="800" dirty="0" err="1"/>
                        <a:t>组织</a:t>
                      </a:r>
                      <a:r>
                        <a:rPr sz="800" dirty="0"/>
                        <a:t>&gt;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事件</a:t>
                      </a:r>
                      <a:r>
                        <a:rPr lang="en-TW" sz="800" dirty="0"/>
                        <a:t>通证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变量矩阵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各变量的
概率分布函数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布尔逻辑变量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对象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定理陈述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算符（动词片语）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{编码, 枚举, 评估}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lang="en-TW" sz="800" dirty="0"/>
                        <a:t>通证</a:t>
                      </a:r>
                      <a:r>
                        <a:rPr sz="800" dirty="0" err="1"/>
                        <a:t>追踪过程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更新时序数列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条件概率矩阵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规则宣告语言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态射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使用者提示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元素关系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键值对</a:t>
                      </a:r>
                      <a:r>
                        <a:rPr lang="en-TW" sz="800" dirty="0"/>
                        <a:t>数据格式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拓扑条件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因变量表达式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因果拓扑结构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假设</a:t>
                      </a:r>
                      <a:r>
                        <a:rPr sz="800" dirty="0"/>
                        <a:t> </a:t>
                      </a:r>
                      <a:r>
                        <a:rPr sz="800" dirty="0" err="1"/>
                        <a:t>与</a:t>
                      </a:r>
                      <a:r>
                        <a:rPr sz="800" dirty="0"/>
                        <a:t> </a:t>
                      </a:r>
                      <a:r>
                        <a:rPr sz="800" dirty="0" err="1"/>
                        <a:t>断言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箭头</a:t>
                      </a:r>
                      <a:r>
                        <a:rPr sz="800" dirty="0"/>
                        <a:t>/
</a:t>
                      </a:r>
                      <a:r>
                        <a:rPr sz="800" dirty="0" err="1"/>
                        <a:t>函数</a:t>
                      </a:r>
                      <a:r>
                        <a:rPr sz="800" dirty="0"/>
                        <a:t>/</a:t>
                      </a:r>
                      <a:r>
                        <a:rPr lang="en-US" sz="800" dirty="0" err="1"/>
                        <a:t>态射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假设 与 断言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时域尺度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自定义时域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离散时域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连续时域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无时域概念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自定义时域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自定义时域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自定义时域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形式化语义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可达性分析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安全性与活性分析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变量数列报表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边际概率分布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合规系统配置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同构条件分析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变量命名 与 
拓扑关系</a:t>
                      </a:r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执行引擎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复合式计算模型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Petri-Net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联立方程式求解器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贝叶斯网络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SAT Solver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Olog</a:t>
                      </a:r>
                      <a:r>
                        <a:rPr sz="800" dirty="0"/>
                        <a:t>/</a:t>
                      </a:r>
                      <a:r>
                        <a:rPr sz="800" dirty="0" err="1"/>
                        <a:t>Catlab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归纳</a:t>
                      </a:r>
                      <a:r>
                        <a:rPr sz="800" dirty="0"/>
                        <a:t>/</a:t>
                      </a:r>
                      <a:r>
                        <a:rPr sz="800" dirty="0" err="1"/>
                        <a:t>演绎</a:t>
                      </a:r>
                      <a:r>
                        <a:rPr sz="800" dirty="0"/>
                        <a:t>/</a:t>
                      </a:r>
                      <a:r>
                        <a:rPr sz="800" dirty="0" err="1"/>
                        <a:t>简化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800" b="1"/>
                        <a:t>应用领域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系统方案开发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安全与活性分析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系统趋势分析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故障侦错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系统论证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/>
                        <a:t>纯数学</a:t>
                      </a:r>
                    </a:p>
                  </a:txBody>
                  <a:tcPr marL="19043" marR="19043" marT="19043" marB="19043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800" dirty="0" err="1"/>
                        <a:t>验证设计合约</a:t>
                      </a:r>
                      <a:endParaRPr sz="800" dirty="0"/>
                    </a:p>
                  </a:txBody>
                  <a:tcPr marL="19043" marR="19043" marT="19043" marB="19043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155618" y="1487355"/>
            <a:ext cx="898809" cy="3090035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4A234B8-D456-8548-9483-688C79C8A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8474" y="582369"/>
            <a:ext cx="559264" cy="40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delica Logo, 200px high">
            <a:hlinkClick r:id="rId3"/>
            <a:extLst>
              <a:ext uri="{FF2B5EF4-FFF2-40B4-BE49-F238E27FC236}">
                <a16:creationId xmlns:a16="http://schemas.microsoft.com/office/drawing/2014/main" id="{3A8AF1EF-8655-734D-B503-3F635FEBD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5609" y="1029518"/>
            <a:ext cx="675411" cy="3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etLogo Home Page">
            <a:hlinkClick r:id="rId5"/>
            <a:extLst>
              <a:ext uri="{FF2B5EF4-FFF2-40B4-BE49-F238E27FC236}">
                <a16:creationId xmlns:a16="http://schemas.microsoft.com/office/drawing/2014/main" id="{3AEB3D23-9599-1344-B74D-9BDC5CE2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7437" y="949713"/>
            <a:ext cx="510473" cy="51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AbsInt – JORAL Technologies">
            <a:hlinkClick r:id="rId7"/>
            <a:extLst>
              <a:ext uri="{FF2B5EF4-FFF2-40B4-BE49-F238E27FC236}">
                <a16:creationId xmlns:a16="http://schemas.microsoft.com/office/drawing/2014/main" id="{B9205D89-AF73-744A-BED8-B7E29E9C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9316" y="949713"/>
            <a:ext cx="766959" cy="47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849B6513-2FC6-8048-9872-57661D764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401" y="1015834"/>
            <a:ext cx="675411" cy="37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tlab.jl">
            <a:hlinkClick r:id="rId10"/>
            <a:extLst>
              <a:ext uri="{FF2B5EF4-FFF2-40B4-BE49-F238E27FC236}">
                <a16:creationId xmlns:a16="http://schemas.microsoft.com/office/drawing/2014/main" id="{25091916-1BA5-F340-B836-F79A1A481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3510" y="989234"/>
            <a:ext cx="690185" cy="3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>
            <a:hlinkClick r:id="rId12"/>
            <a:extLst>
              <a:ext uri="{FF2B5EF4-FFF2-40B4-BE49-F238E27FC236}">
                <a16:creationId xmlns:a16="http://schemas.microsoft.com/office/drawing/2014/main" id="{B9F705BE-6618-754B-B21C-92085F4E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4156" y="905222"/>
            <a:ext cx="510473" cy="51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918AAD-2730-7640-A792-9EEED2D01A5F}"/>
              </a:ext>
            </a:extLst>
          </p:cNvPr>
          <p:cNvSpPr txBox="1"/>
          <p:nvPr/>
        </p:nvSpPr>
        <p:spPr>
          <a:xfrm>
            <a:off x="2155618" y="1030239"/>
            <a:ext cx="805111" cy="415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2099" u="sng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AoS</a:t>
            </a:r>
            <a:endParaRPr lang="en-TW" sz="2099" u="sng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9" name="Picture 2">
            <a:hlinkClick r:id="rId15"/>
            <a:extLst>
              <a:ext uri="{FF2B5EF4-FFF2-40B4-BE49-F238E27FC236}">
                <a16:creationId xmlns:a16="http://schemas.microsoft.com/office/drawing/2014/main" id="{33614790-36CB-1648-A98C-A674F2185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913" y="541246"/>
            <a:ext cx="646574" cy="4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97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3494" y="925980"/>
            <a:ext cx="4980803" cy="1761555"/>
          </a:xfrm>
          <a:prstGeom prst="rect">
            <a:avLst/>
          </a:prstGeom>
          <a:noFill/>
          <a:effectLst>
            <a:reflection blurRad="635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7" y="176793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68" y="800657"/>
            <a:ext cx="923212" cy="6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028" y="4076784"/>
            <a:ext cx="836981" cy="8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242" y="4241341"/>
            <a:ext cx="1050667" cy="58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90954" y="1580857"/>
            <a:ext cx="226215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多代理与微分方程仿真引擎</a:t>
            </a:r>
          </a:p>
        </p:txBody>
      </p:sp>
      <p:pic>
        <p:nvPicPr>
          <p:cNvPr id="2" name="Picture 2" descr="Modelica Logo, 200px high">
            <a:hlinkClick r:id="rId6"/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393" y="1932030"/>
            <a:ext cx="1223711" cy="63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hlinkClick r:id="rId8"/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863" y="723671"/>
            <a:ext cx="882771" cy="88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8221" y="3744387"/>
            <a:ext cx="1038688" cy="42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301" y="3266451"/>
            <a:ext cx="723896" cy="7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hlinkClick r:id="rId12"/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2132" y="1460186"/>
            <a:ext cx="911049" cy="5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7013" y="4241341"/>
            <a:ext cx="820987" cy="58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8859B-7B76-D240-B1EA-D6C865B13500}"/>
              </a:ext>
            </a:extLst>
          </p:cNvPr>
          <p:cNvSpPr txBox="1"/>
          <p:nvPr/>
        </p:nvSpPr>
        <p:spPr>
          <a:xfrm>
            <a:off x="3905628" y="4559263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低覆盖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、高分辨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03CE9C-1861-AE4F-974A-D2CD16AB7C62}"/>
              </a:ext>
            </a:extLst>
          </p:cNvPr>
          <p:cNvSpPr txBox="1"/>
          <p:nvPr/>
        </p:nvSpPr>
        <p:spPr>
          <a:xfrm>
            <a:off x="7203579" y="2552900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关注关系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结构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95DCC-EAAB-2343-8538-0BE6DCC77F7B}"/>
              </a:ext>
            </a:extLst>
          </p:cNvPr>
          <p:cNvSpPr txBox="1"/>
          <p:nvPr/>
        </p:nvSpPr>
        <p:spPr>
          <a:xfrm>
            <a:off x="3905628" y="585225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高覆盖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、低分辨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7D25B-EB76-4748-8080-7474388021CC}"/>
              </a:ext>
            </a:extLst>
          </p:cNvPr>
          <p:cNvSpPr txBox="1"/>
          <p:nvPr/>
        </p:nvSpPr>
        <p:spPr>
          <a:xfrm>
            <a:off x="607678" y="2546607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关注结果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功能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AF821-83F1-5542-9A74-71606150CE1A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004214" y="2696584"/>
            <a:ext cx="5199365" cy="62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B1D63A-1EDC-D34D-992E-46B39E965162}"/>
              </a:ext>
            </a:extLst>
          </p:cNvPr>
          <p:cNvCxnSpPr>
            <a:cxnSpLocks/>
            <a:stCxn id="4" idx="0"/>
            <a:endCxn id="17" idx="2"/>
          </p:cNvCxnSpPr>
          <p:nvPr/>
        </p:nvCxnSpPr>
        <p:spPr>
          <a:xfrm flipV="1">
            <a:off x="4603896" y="885179"/>
            <a:ext cx="0" cy="367408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hlinkClick r:id="rId15"/>
            <a:extLst>
              <a:ext uri="{FF2B5EF4-FFF2-40B4-BE49-F238E27FC236}">
                <a16:creationId xmlns:a16="http://schemas.microsoft.com/office/drawing/2014/main" id="{5377A4D8-D423-294E-A526-85A037BB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5931" y="1920944"/>
            <a:ext cx="646574" cy="4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01577" y="163010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799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404841" y="653285"/>
            <a:ext cx="8349845" cy="1261618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en-US" altLang="zh-TW" sz="1349" i="1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pPr marL="342763" indent="-342763" defTabSz="601025"/>
            <a:r>
              <a:rPr lang="en-US" sz="1349" b="0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开始了一个为时六个月的登陆火星方案设计竞赛</a:t>
            </a:r>
          </a:p>
          <a:p>
            <a:pPr marL="342763" indent="-342763" defTabSz="601025"/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新的载人登天项目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354611" y="1670828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James, R. Hansen,  Societal impact of Spaceflight,  NASA History Division, 2007</a:t>
            </a:r>
          </a:p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	Chapter 7, (</a:t>
            </a:r>
            <a:r>
              <a:rPr lang="zh-TW" alt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2"/>
              </a:rPr>
              <a:t>太空人的象征意义：杨利伟作为第一位太空旅行证的的文化、政治重要性</a:t>
            </a:r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9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718" y="2211154"/>
            <a:ext cx="4186771" cy="2514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5091102" y="4819457"/>
            <a:ext cx="2846004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787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787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919229" y="4743811"/>
            <a:ext cx="2244613" cy="45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787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肯尼迪总统</a:t>
            </a:r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en-US" altLang="zh-CN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von Braun </a:t>
            </a:r>
          </a:p>
          <a:p>
            <a:pPr algn="ctr" defTabSz="685584" hangingPunct="1"/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和 </a:t>
            </a:r>
            <a:r>
              <a:rPr lang="en-US" altLang="zh-CN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Bob Seamans</a:t>
            </a:r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博士（</a:t>
            </a:r>
            <a:r>
              <a:rPr lang="en-US" altLang="zh-CN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NASA </a:t>
            </a:r>
            <a:r>
              <a:rPr lang="zh-CN" altLang="en-US" sz="787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当时的技术总监）在登月项目早期的沟通</a:t>
            </a:r>
            <a:endParaRPr lang="en-TW" sz="787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404841" y="2118426"/>
            <a:ext cx="3273389" cy="2586741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70008" cy="400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zh-TW" altLang="en-US" sz="1349" kern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登天之指</a:t>
              </a:r>
              <a:endPara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7182926" y="3013668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TW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登天之指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01577" y="163010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799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04841" y="823775"/>
            <a:ext cx="4859224" cy="173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7738" y="701770"/>
            <a:ext cx="3045624" cy="39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288" y="2588602"/>
            <a:ext cx="3728714" cy="2430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4595" y="2745016"/>
            <a:ext cx="1633334" cy="2274251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hariots For Apollo, ch3-2">
            <a:hlinkClick r:id="rId3"/>
            <a:extLst>
              <a:ext uri="{FF2B5EF4-FFF2-40B4-BE49-F238E27FC236}">
                <a16:creationId xmlns:a16="http://schemas.microsoft.com/office/drawing/2014/main" id="{6D306810-7639-FD46-A766-46EC82702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733" y="922399"/>
            <a:ext cx="2410402" cy="165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56818E-F731-844E-BCEC-B898FEEDAB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513" y="862987"/>
            <a:ext cx="3336951" cy="1799113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01577" y="163010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跨领域与多尺度的</a:t>
            </a:r>
            <a:r>
              <a:rPr lang="zh-CN" altLang="en-TW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决策</a:t>
            </a:r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博弈</a:t>
            </a:r>
          </a:p>
        </p:txBody>
      </p:sp>
      <p:pic>
        <p:nvPicPr>
          <p:cNvPr id="2" name="Picture 2" descr="Hugh Dryden, James Webb, and Robert Seamans">
            <a:hlinkClick r:id="rId6"/>
            <a:extLst>
              <a:ext uri="{FF2B5EF4-FFF2-40B4-BE49-F238E27FC236}">
                <a16:creationId xmlns:a16="http://schemas.microsoft.com/office/drawing/2014/main" id="{010939B7-22C6-994E-9771-CE826FD4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3512" y="2983218"/>
            <a:ext cx="2227980" cy="1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8"/>
            <a:extLst>
              <a:ext uri="{FF2B5EF4-FFF2-40B4-BE49-F238E27FC236}">
                <a16:creationId xmlns:a16="http://schemas.microsoft.com/office/drawing/2014/main" id="{75B81C38-E2FB-2B4B-80B5-CD488A27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509" y="2983219"/>
            <a:ext cx="2416652" cy="185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628D5-BA72-3545-BA7E-A6530D744129}"/>
              </a:ext>
            </a:extLst>
          </p:cNvPr>
          <p:cNvSpPr txBox="1"/>
          <p:nvPr/>
        </p:nvSpPr>
        <p:spPr>
          <a:xfrm>
            <a:off x="6193495" y="4844221"/>
            <a:ext cx="141468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6"/>
              </a:rPr>
              <a:t>NASA History Site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4ED5C-6653-8346-94D5-238BE2E397D9}"/>
              </a:ext>
            </a:extLst>
          </p:cNvPr>
          <p:cNvSpPr txBox="1"/>
          <p:nvPr/>
        </p:nvSpPr>
        <p:spPr>
          <a:xfrm>
            <a:off x="3316688" y="2471738"/>
            <a:ext cx="2510624" cy="213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787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10"/>
              </a:rPr>
              <a:t>President Kennedy Challenges NASA to Go to the Moon</a:t>
            </a:r>
            <a:endParaRPr lang="en-US" sz="787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3F703E-E2CA-C447-BFBE-559CE4AA44F7}"/>
              </a:ext>
            </a:extLst>
          </p:cNvPr>
          <p:cNvCxnSpPr>
            <a:cxnSpLocks/>
          </p:cNvCxnSpPr>
          <p:nvPr/>
        </p:nvCxnSpPr>
        <p:spPr>
          <a:xfrm>
            <a:off x="7883720" y="513873"/>
            <a:ext cx="0" cy="1834025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F21AF8-0D66-804A-B265-7879330BFC72}"/>
              </a:ext>
            </a:extLst>
          </p:cNvPr>
          <p:cNvCxnSpPr>
            <a:cxnSpLocks/>
          </p:cNvCxnSpPr>
          <p:nvPr/>
        </p:nvCxnSpPr>
        <p:spPr>
          <a:xfrm>
            <a:off x="7544091" y="572281"/>
            <a:ext cx="339629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3904CC7F-6EFB-634E-9653-118D28846F60}"/>
              </a:ext>
            </a:extLst>
          </p:cNvPr>
          <p:cNvSpPr txBox="1">
            <a:spLocks/>
          </p:cNvSpPr>
          <p:nvPr/>
        </p:nvSpPr>
        <p:spPr bwMode="auto">
          <a:xfrm>
            <a:off x="5802746" y="139127"/>
            <a:ext cx="2229319" cy="675252"/>
          </a:xfrm>
          <a:prstGeom prst="rect">
            <a:avLst/>
          </a:prstGeom>
          <a:noFill/>
          <a:ln>
            <a:noFill/>
          </a:ln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defTabSz="601025">
              <a:buNone/>
            </a:pPr>
            <a:r>
              <a:rPr lang="en-US" altLang="zh-CN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1970</a:t>
            </a:r>
            <a:r>
              <a:rPr lang="zh-CN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年前，将载人飞船送到月球并安全回到地球</a:t>
            </a:r>
            <a:endParaRPr lang="zh-TW" altLang="en-US" sz="1349" kern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E5B4585-6B85-7544-86BD-0F9B70724EC6}"/>
              </a:ext>
            </a:extLst>
          </p:cNvPr>
          <p:cNvSpPr/>
          <p:nvPr/>
        </p:nvSpPr>
        <p:spPr>
          <a:xfrm rot="3012855">
            <a:off x="5062912" y="1723486"/>
            <a:ext cx="2261166" cy="680670"/>
          </a:xfrm>
          <a:prstGeom prst="rightArrow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财务与行政支撑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5D60B39C-8E42-2E4D-98AE-F324032A1EDC}"/>
              </a:ext>
            </a:extLst>
          </p:cNvPr>
          <p:cNvSpPr/>
          <p:nvPr/>
        </p:nvSpPr>
        <p:spPr>
          <a:xfrm>
            <a:off x="3569161" y="3588971"/>
            <a:ext cx="2194351" cy="714096"/>
          </a:xfrm>
          <a:prstGeom prst="leftRightArrow">
            <a:avLst/>
          </a:prstGeom>
          <a:solidFill>
            <a:schemeClr val="bg2">
              <a:alpha val="5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横向协调与部门博弈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F8AE254A-C19F-B342-9E32-B95F484BDFB8}"/>
              </a:ext>
            </a:extLst>
          </p:cNvPr>
          <p:cNvSpPr/>
          <p:nvPr/>
        </p:nvSpPr>
        <p:spPr>
          <a:xfrm rot="18461999">
            <a:off x="1865334" y="1748605"/>
            <a:ext cx="2236385" cy="641692"/>
          </a:xfrm>
          <a:prstGeom prst="leftArrow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技术方案与实现</a:t>
            </a:r>
          </a:p>
        </p:txBody>
      </p:sp>
      <p:pic>
        <p:nvPicPr>
          <p:cNvPr id="1028" name="Picture 4" descr="Presidential Pronouncements on Space: Some 50th Anniversary Thoughts |  Daily Planet | Air &amp;amp; Space Magazine">
            <a:hlinkClick r:id="rId10"/>
            <a:extLst>
              <a:ext uri="{FF2B5EF4-FFF2-40B4-BE49-F238E27FC236}">
                <a16:creationId xmlns:a16="http://schemas.microsoft.com/office/drawing/2014/main" id="{B231A317-1906-B049-A755-246375EAE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7916" y="538672"/>
            <a:ext cx="2088168" cy="18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9FFC16-CBD0-5248-8A53-E025D3B1EEA2}"/>
              </a:ext>
            </a:extLst>
          </p:cNvPr>
          <p:cNvSpPr txBox="1"/>
          <p:nvPr/>
        </p:nvSpPr>
        <p:spPr>
          <a:xfrm>
            <a:off x="1582493" y="4839867"/>
            <a:ext cx="141468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6"/>
              </a:rPr>
              <a:t>NASA History Site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267DB713-D487-C246-B533-C8A6E7A7ED7F}"/>
              </a:ext>
            </a:extLst>
          </p:cNvPr>
          <p:cNvSpPr txBox="1">
            <a:spLocks/>
          </p:cNvSpPr>
          <p:nvPr/>
        </p:nvSpPr>
        <p:spPr bwMode="auto">
          <a:xfrm>
            <a:off x="7148882" y="2471738"/>
            <a:ext cx="1231466" cy="370181"/>
          </a:xfrm>
          <a:prstGeom prst="rect">
            <a:avLst/>
          </a:prstGeom>
          <a:noFill/>
          <a:ln>
            <a:noFill/>
          </a:ln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defTabSz="601025">
              <a:buNone/>
            </a:pPr>
            <a:r>
              <a:rPr lang="zh-TW" altLang="en-US" sz="1349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现金流时间表</a:t>
            </a:r>
          </a:p>
        </p:txBody>
      </p:sp>
    </p:spTree>
    <p:extLst>
      <p:ext uri="{BB962C8B-B14F-4D97-AF65-F5344CB8AC3E}">
        <p14:creationId xmlns:p14="http://schemas.microsoft.com/office/powerpoint/2010/main" val="167744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478850" y="167247"/>
            <a:ext cx="6186310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登月系统方案的决策焦点：复杂任务结构与总载重量的博弈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605198" y="4510124"/>
            <a:ext cx="4044697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2"/>
              </a:rPr>
              <a:t>Which way to the moon? Lunar Landing Techniques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6588" y="1009279"/>
            <a:ext cx="2915491" cy="1693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5736356" y="734309"/>
            <a:ext cx="174278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机械结构的设计方案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423" y="3292188"/>
            <a:ext cx="3413508" cy="1684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5523640" y="2829567"/>
            <a:ext cx="208903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登月所需的燃料能量比较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19" y="2634757"/>
            <a:ext cx="1499463" cy="14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156" y="1249926"/>
            <a:ext cx="471160" cy="4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7914" y="2634757"/>
            <a:ext cx="1499463" cy="14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5850" y="1249926"/>
            <a:ext cx="471160" cy="49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1530663" y="1370677"/>
            <a:ext cx="462019" cy="201381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480272" y="881624"/>
            <a:ext cx="18254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Direct</a:t>
            </a:r>
            <a:r>
              <a:rPr lang="zh-CN" altLang="en-US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Ascend/Descend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2820233" y="881624"/>
            <a:ext cx="186480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Lunar Orbit Rendezvous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3314699" y="1146256"/>
            <a:ext cx="732563" cy="736843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3324458" y="2237483"/>
            <a:ext cx="1745724" cy="300115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385" y="1162215"/>
            <a:ext cx="3628927" cy="262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3054464" y="160461"/>
            <a:ext cx="341632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标示并枚举解答方案空间的策略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296" y="1162214"/>
            <a:ext cx="2794534" cy="2147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4690" y="2968077"/>
            <a:ext cx="2794535" cy="1796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54265" y="4305174"/>
            <a:ext cx="283019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courtesy: Prof. Edward Crawley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5989C-878F-F045-B11A-D4A8B4ECCF33}"/>
              </a:ext>
            </a:extLst>
          </p:cNvPr>
          <p:cNvSpPr txBox="1"/>
          <p:nvPr/>
        </p:nvSpPr>
        <p:spPr>
          <a:xfrm>
            <a:off x="5480345" y="945923"/>
            <a:ext cx="240322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  <a:hlinkClick r:id=""/>
              </a:rPr>
              <a:t>Maneuver-Based Motion Planning for </a:t>
            </a:r>
          </a:p>
          <a:p>
            <a:pPr algn="ctr" defTabSz="685584" hangingPunct="1"/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  <a:hlinkClick r:id=""/>
              </a:rPr>
              <a:t>Nonlinear Systems With Symmetries</a:t>
            </a:r>
            <a:endParaRPr 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  <a:sym typeface="微软雅黑"/>
            </a:endParaRPr>
          </a:p>
          <a:p>
            <a:pPr algn="ctr" defTabSz="685584" hangingPunct="1"/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</a:rPr>
              <a:t>by Emilio </a:t>
            </a:r>
            <a:r>
              <a:rPr lang="en-US" sz="105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</a:rPr>
              <a:t>Frazzoli</a:t>
            </a:r>
            <a:r>
              <a:rPr 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sym typeface="微软雅黑"/>
              </a:rPr>
              <a:t> et al., Dec. 2005</a:t>
            </a:r>
            <a:endParaRPr 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81EE3E-37DF-9546-854F-5079A47A0EEB}"/>
              </a:ext>
            </a:extLst>
          </p:cNvPr>
          <p:cNvGraphicFramePr>
            <a:graphicFrameLocks noGrp="1"/>
          </p:cNvGraphicFramePr>
          <p:nvPr/>
        </p:nvGraphicFramePr>
        <p:xfrm>
          <a:off x="7222486" y="1719062"/>
          <a:ext cx="1828087" cy="8795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08633">
                  <a:extLst>
                    <a:ext uri="{9D8B030D-6E8A-4147-A177-3AD203B41FA5}">
                      <a16:colId xmlns:a16="http://schemas.microsoft.com/office/drawing/2014/main" val="619307108"/>
                    </a:ext>
                  </a:extLst>
                </a:gridCol>
                <a:gridCol w="1119454">
                  <a:extLst>
                    <a:ext uri="{9D8B030D-6E8A-4147-A177-3AD203B41FA5}">
                      <a16:colId xmlns:a16="http://schemas.microsoft.com/office/drawing/2014/main" val="4201950068"/>
                    </a:ext>
                  </a:extLst>
                </a:gridCol>
              </a:tblGrid>
              <a:tr h="293174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加速度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运动轨迹类型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725272725"/>
                  </a:ext>
                </a:extLst>
              </a:tr>
              <a:tr h="293174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18C6FF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常数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18C6FF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持续运动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69193390"/>
                  </a:ext>
                </a:extLst>
              </a:tr>
              <a:tr h="293174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非常数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有限操控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3474750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6AAB9B-4734-C04C-89D1-FC5836C2ED6C}"/>
              </a:ext>
            </a:extLst>
          </p:cNvPr>
          <p:cNvSpPr txBox="1"/>
          <p:nvPr/>
        </p:nvSpPr>
        <p:spPr>
          <a:xfrm>
            <a:off x="5038602" y="4706182"/>
            <a:ext cx="328671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有限状态机可用于表述连续运动轨迹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Output: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Conceptualizing cities as the embodiment of 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Transdisciplinary Cognitive Foundation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Process: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Story telling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and Discussion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Input: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srgbClr val="FFFFFF"/>
                </a:solidFill>
              </a:rPr>
              <a:t>Definitions of Technical terms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Prior knowledge about Cybernetics.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Think about public policies in cognitive terms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Students’ personal projects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1221660"/>
            <a:ext cx="3996189" cy="376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Context: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Students have a basic vocabulary regarding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NsM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Recursion, Lattice/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and Monad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Goal: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Show TDCF can be applied to large-scale applications, such as designing and operating smart cities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Criteria: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City formation history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lang="en-US" sz="1200" dirty="0">
                <a:solidFill>
                  <a:srgbClr val="000000"/>
                </a:solidFill>
              </a:rPr>
              <a:t>AWS and Smart Cities: Bezos's infamous note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city-scale embodiment of Cognitive activities.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Boundary Conditions: Students should be familiar with the term: 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Cybernetics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and 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Kubernetes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592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974479" y="168245"/>
            <a:ext cx="5262980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有向箭头的网络可用于表述加减乘除、投影和检索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8523" y="1057768"/>
            <a:ext cx="1937647" cy="141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09" y="1034475"/>
            <a:ext cx="1311678" cy="1330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6" y="1069771"/>
            <a:ext cx="3241881" cy="1258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7523" y="1049375"/>
            <a:ext cx="1734006" cy="13306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39441" y="4699982"/>
            <a:ext cx="8771697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1531989" y="544326"/>
            <a:ext cx="6298519" cy="738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箭头</a:t>
            </a:r>
            <a:r>
              <a:rPr lang="en-US" altLang="zh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有向关系</a:t>
            </a:r>
            <a:r>
              <a:rPr lang="en-US" altLang="zh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：表述系统信息的“</a:t>
            </a:r>
            <a:r>
              <a:rPr lang="zh-TW" altLang="en-US" sz="20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万用</a:t>
            </a:r>
            <a:r>
              <a:rPr lang="zh-TW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”数据单元</a:t>
            </a:r>
          </a:p>
          <a:p>
            <a:pPr defTabSz="685584" hangingPunct="1"/>
            <a:endParaRPr lang="zh-TW" altLang="en-US" sz="20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729492" y="2577641"/>
            <a:ext cx="4145891" cy="1909695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5436194" y="2577642"/>
            <a:ext cx="3264805" cy="2157800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hlinkClick r:id="rId2"/>
            <a:extLst>
              <a:ext uri="{FF2B5EF4-FFF2-40B4-BE49-F238E27FC236}">
                <a16:creationId xmlns:a16="http://schemas.microsoft.com/office/drawing/2014/main" id="{8BD171C3-805A-A54B-B0E6-55F770CF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80774">
            <a:off x="6164059" y="3956939"/>
            <a:ext cx="756870" cy="55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386722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何谓系统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761167" y="1037093"/>
            <a:ext cx="7821372" cy="1476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算元集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：定义代数算元的集合范围，可视为代数的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算符集：定义算元之间通过复合符号交互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映射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，如加、减、乘、除等</a:t>
            </a:r>
            <a:r>
              <a:rPr lang="zh-CN" alt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算符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操作。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封闭</a:t>
            </a:r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性(</a:t>
            </a:r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Closure Property</a:t>
            </a:r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zh-CN" alt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通过算符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所映射定义的算元，仍在算元集中。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系统：有关联的元素集整体，称为系统。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系统的数据内容包含被关联的元素与关联本体。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</a:p>
          <a:p>
            <a:pPr defTabSz="685584" hangingPunct="1"/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系统代数：通过具备封闭性的关联算符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</a:t>
            </a:r>
            <a:r>
              <a:rPr lang="en-US" altLang="zh-CN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关联与生成算元集的代数。</a:t>
            </a:r>
            <a:endParaRPr lang="en-TW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2758529" y="737586"/>
            <a:ext cx="3496470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代数 := &lt;算元集</a:t>
            </a:r>
            <a:r>
              <a:rPr lang="zh-CN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</a:t>
            </a:r>
            <a:r>
              <a:rPr lang="zh-CN" alt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算符</a:t>
            </a:r>
            <a:r>
              <a:rPr lang="zh-CN" alt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</a:t>
            </a:r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9CA9F-3566-AC4C-A9D0-DE816583AA52}"/>
              </a:ext>
            </a:extLst>
          </p:cNvPr>
          <p:cNvSpPr/>
          <p:nvPr/>
        </p:nvSpPr>
        <p:spPr>
          <a:xfrm>
            <a:off x="385129" y="2580614"/>
            <a:ext cx="3631968" cy="22076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7CD8D2-3808-BF4B-A5C9-3755DFEFE08A}"/>
              </a:ext>
            </a:extLst>
          </p:cNvPr>
          <p:cNvSpPr/>
          <p:nvPr/>
        </p:nvSpPr>
        <p:spPr>
          <a:xfrm>
            <a:off x="5161329" y="2580613"/>
            <a:ext cx="3631968" cy="2207700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0704B8-E7D8-D44D-B239-5F4BABC83816}"/>
              </a:ext>
            </a:extLst>
          </p:cNvPr>
          <p:cNvSpPr/>
          <p:nvPr/>
        </p:nvSpPr>
        <p:spPr>
          <a:xfrm>
            <a:off x="4017097" y="4064572"/>
            <a:ext cx="1507744" cy="4862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US" sz="14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</a:t>
            </a:r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9324B6F-A9AF-F747-95EE-8DABFDD5A57B}"/>
              </a:ext>
            </a:extLst>
          </p:cNvPr>
          <p:cNvSpPr/>
          <p:nvPr/>
        </p:nvSpPr>
        <p:spPr>
          <a:xfrm flipH="1">
            <a:off x="4017097" y="2836354"/>
            <a:ext cx="1507744" cy="486238"/>
          </a:xfrm>
          <a:prstGeom prst="right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584" hangingPunct="1"/>
            <a:r>
              <a:rPr lang="zh-CN" altLang="en-US" sz="14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</a:t>
            </a:r>
            <a:r>
              <a:rPr lang="en-TW" sz="14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9FB44-C45D-864C-A394-67F319479776}"/>
              </a:ext>
            </a:extLst>
          </p:cNvPr>
          <p:cNvSpPr txBox="1"/>
          <p:nvPr/>
        </p:nvSpPr>
        <p:spPr>
          <a:xfrm>
            <a:off x="6866629" y="2941027"/>
            <a:ext cx="26802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A20D5-BA43-5142-94E2-B1AD2AC13C19}"/>
              </a:ext>
            </a:extLst>
          </p:cNvPr>
          <p:cNvSpPr txBox="1"/>
          <p:nvPr/>
        </p:nvSpPr>
        <p:spPr>
          <a:xfrm>
            <a:off x="6226301" y="3546017"/>
            <a:ext cx="27603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97E04-216E-514E-84D5-301FD0777BBB}"/>
              </a:ext>
            </a:extLst>
          </p:cNvPr>
          <p:cNvSpPr txBox="1"/>
          <p:nvPr/>
        </p:nvSpPr>
        <p:spPr>
          <a:xfrm>
            <a:off x="7508125" y="3571639"/>
            <a:ext cx="25840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2F11F-2D7C-884A-97FB-DF705E82DC14}"/>
              </a:ext>
            </a:extLst>
          </p:cNvPr>
          <p:cNvSpPr txBox="1"/>
          <p:nvPr/>
        </p:nvSpPr>
        <p:spPr>
          <a:xfrm>
            <a:off x="6858217" y="4244825"/>
            <a:ext cx="27603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8F9519-9693-6C41-8938-4C0F720B29BC}"/>
              </a:ext>
            </a:extLst>
          </p:cNvPr>
          <p:cNvCxnSpPr>
            <a:stCxn id="2" idx="1"/>
            <a:endCxn id="11" idx="0"/>
          </p:cNvCxnSpPr>
          <p:nvPr/>
        </p:nvCxnSpPr>
        <p:spPr>
          <a:xfrm flipH="1">
            <a:off x="6364320" y="3091004"/>
            <a:ext cx="502309" cy="455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C767AF-0C12-5E41-BDA0-C02DCE2D1C82}"/>
              </a:ext>
            </a:extLst>
          </p:cNvPr>
          <p:cNvCxnSpPr>
            <a:cxnSpLocks/>
            <a:stCxn id="11" idx="2"/>
            <a:endCxn id="14" idx="1"/>
          </p:cNvCxnSpPr>
          <p:nvPr/>
        </p:nvCxnSpPr>
        <p:spPr>
          <a:xfrm>
            <a:off x="6364320" y="3845971"/>
            <a:ext cx="493897" cy="54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24B31F-D50C-B443-A5A9-2ECDB1C90C22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7134255" y="3871593"/>
            <a:ext cx="503072" cy="52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054FA2-64D5-1C43-A3C3-E1075AF1D0C4}"/>
              </a:ext>
            </a:extLst>
          </p:cNvPr>
          <p:cNvCxnSpPr>
            <a:cxnSpLocks/>
            <a:stCxn id="12" idx="0"/>
            <a:endCxn id="2" idx="3"/>
          </p:cNvCxnSpPr>
          <p:nvPr/>
        </p:nvCxnSpPr>
        <p:spPr>
          <a:xfrm flipH="1" flipV="1">
            <a:off x="7134651" y="3091004"/>
            <a:ext cx="502676" cy="48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5CE8CD3-6E52-0C4B-82EE-4756726F9D8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61849" y="3681030"/>
            <a:ext cx="1022516" cy="100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B2D0664-BFF3-8B4A-8631-99492BC0E212}"/>
              </a:ext>
            </a:extLst>
          </p:cNvPr>
          <p:cNvSpPr txBox="1"/>
          <p:nvPr/>
        </p:nvSpPr>
        <p:spPr>
          <a:xfrm>
            <a:off x="6397042" y="3099910"/>
            <a:ext cx="27122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26C7AE-CBE2-F747-9062-4EA9A2C9BA9A}"/>
              </a:ext>
            </a:extLst>
          </p:cNvPr>
          <p:cNvSpPr txBox="1"/>
          <p:nvPr/>
        </p:nvSpPr>
        <p:spPr>
          <a:xfrm>
            <a:off x="6439292" y="3999377"/>
            <a:ext cx="23756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61119A-3C76-FB45-9B0F-478E0EF5EA75}"/>
              </a:ext>
            </a:extLst>
          </p:cNvPr>
          <p:cNvSpPr txBox="1"/>
          <p:nvPr/>
        </p:nvSpPr>
        <p:spPr>
          <a:xfrm>
            <a:off x="7286790" y="3117497"/>
            <a:ext cx="27603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7A9C28-DF48-8648-B149-557467EA164A}"/>
              </a:ext>
            </a:extLst>
          </p:cNvPr>
          <p:cNvSpPr txBox="1"/>
          <p:nvPr/>
        </p:nvSpPr>
        <p:spPr>
          <a:xfrm>
            <a:off x="7315599" y="4015772"/>
            <a:ext cx="26642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</a:t>
            </a:r>
          </a:p>
        </p:txBody>
      </p:sp>
      <p:graphicFrame>
        <p:nvGraphicFramePr>
          <p:cNvPr id="38" name="Table 42">
            <a:extLst>
              <a:ext uri="{FF2B5EF4-FFF2-40B4-BE49-F238E27FC236}">
                <a16:creationId xmlns:a16="http://schemas.microsoft.com/office/drawing/2014/main" id="{9762ED6A-0AFF-A549-8BC6-597CDA9FBFAF}"/>
              </a:ext>
            </a:extLst>
          </p:cNvPr>
          <p:cNvGraphicFramePr>
            <a:graphicFrameLocks noGrp="1"/>
          </p:cNvGraphicFramePr>
          <p:nvPr/>
        </p:nvGraphicFramePr>
        <p:xfrm>
          <a:off x="428941" y="2652732"/>
          <a:ext cx="3509917" cy="20571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7619">
                  <a:extLst>
                    <a:ext uri="{9D8B030D-6E8A-4147-A177-3AD203B41FA5}">
                      <a16:colId xmlns:a16="http://schemas.microsoft.com/office/drawing/2014/main" val="3665716589"/>
                    </a:ext>
                  </a:extLst>
                </a:gridCol>
                <a:gridCol w="716693">
                  <a:extLst>
                    <a:ext uri="{9D8B030D-6E8A-4147-A177-3AD203B41FA5}">
                      <a16:colId xmlns:a16="http://schemas.microsoft.com/office/drawing/2014/main" val="915478019"/>
                    </a:ext>
                  </a:extLst>
                </a:gridCol>
                <a:gridCol w="973768">
                  <a:extLst>
                    <a:ext uri="{9D8B030D-6E8A-4147-A177-3AD203B41FA5}">
                      <a16:colId xmlns:a16="http://schemas.microsoft.com/office/drawing/2014/main" val="3519665213"/>
                    </a:ext>
                  </a:extLst>
                </a:gridCol>
                <a:gridCol w="1241837">
                  <a:extLst>
                    <a:ext uri="{9D8B030D-6E8A-4147-A177-3AD203B41FA5}">
                      <a16:colId xmlns:a16="http://schemas.microsoft.com/office/drawing/2014/main" val="1077937957"/>
                    </a:ext>
                  </a:extLst>
                </a:gridCol>
              </a:tblGrid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ID</a:t>
                      </a:r>
                      <a:r>
                        <a:rPr lang="en-US" sz="900" dirty="0"/>
                        <a:t>(</a:t>
                      </a:r>
                      <a:r>
                        <a:rPr lang="en-TW" sz="900" dirty="0"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rPr lang="en-US" sz="900" dirty="0"/>
                        <a:t>)</a:t>
                      </a:r>
                      <a:endParaRPr lang="en-TW" sz="900" dirty="0"/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</a:t>
                      </a:r>
                      <a:r>
                        <a:rPr lang="en-TW" sz="900" dirty="0"/>
                        <a:t>ame</a:t>
                      </a:r>
                      <a:r>
                        <a:rPr lang="en-US" sz="900" dirty="0"/>
                        <a:t>(</a:t>
                      </a:r>
                      <a:r>
                        <a:rPr lang="en-TW" sz="900" dirty="0"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rPr lang="en-US" sz="900" dirty="0"/>
                        <a:t>)</a:t>
                      </a:r>
                      <a:endParaRPr lang="en-TW" sz="900" dirty="0"/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Type</a:t>
                      </a:r>
                      <a:r>
                        <a:rPr lang="zh-CN" altLang="en-US" sz="900" dirty="0"/>
                        <a:t>（数据类型）</a:t>
                      </a:r>
                      <a:endParaRPr lang="en-TW" sz="900" dirty="0"/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Ordered parameters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019285255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0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a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043997980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1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b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43596608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2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c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3672425223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3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d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OBJECT 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点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93024561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4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e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(a,b)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401404965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5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f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(b,d)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325960359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6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g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(d,c)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788968299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7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/>
                        <a:t>h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900" dirty="0"/>
                        <a:t>(c,a)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967834960"/>
                  </a:ext>
                </a:extLst>
              </a:tr>
              <a:tr h="205660">
                <a:tc>
                  <a:txBody>
                    <a:bodyPr/>
                    <a:lstStyle/>
                    <a:p>
                      <a:r>
                        <a:rPr lang="en-TW" sz="900" dirty="0"/>
                        <a:t>8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EMPTY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en-US" sz="9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无</a:t>
                      </a:r>
                      <a:r>
                        <a:rPr kumimoji="0" lang="en-US" altLang="zh-CN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lang="en-TW" sz="900" dirty="0">
                        <a:solidFill>
                          <a:schemeClr val="bg2">
                            <a:lumMod val="90000"/>
                          </a:schemeClr>
                        </a:solidFill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EDGE </a:t>
                      </a: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(</a:t>
                      </a:r>
                      <a:r>
                        <a:rPr kumimoji="0" lang="zh-CN" alt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边</a:t>
                      </a:r>
                      <a:r>
                        <a:rPr kumimoji="0" lang="en-TW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)</a:t>
                      </a:r>
                      <a:endParaRPr kumimoji="0" lang="en-TW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900" dirty="0"/>
                        <a:t>(d,b)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164335652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860E73DE-2973-D34D-9408-C8D63CB610EC}"/>
              </a:ext>
            </a:extLst>
          </p:cNvPr>
          <p:cNvSpPr txBox="1"/>
          <p:nvPr/>
        </p:nvSpPr>
        <p:spPr>
          <a:xfrm>
            <a:off x="1400216" y="4790569"/>
            <a:ext cx="161294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集合范畴记为</a:t>
            </a:r>
            <a:r>
              <a:rPr lang="zh-TW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349" kern="1200" dirty="0">
                <a:solidFill>
                  <a:srgbClr val="FF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  <a:cs typeface="+mn-cs"/>
              </a:rPr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235166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129647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zh-CN" alt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内容</a:t>
            </a:r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1789949" y="3739352"/>
            <a:ext cx="4513087" cy="1350898"/>
            <a:chOff x="3088481" y="2305154"/>
            <a:chExt cx="6019800" cy="180190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82181" cy="292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825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7"/>
              <a:ext cx="1542050" cy="292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825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287445" y="3258672"/>
            <a:ext cx="605682" cy="54422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1893127" y="3392337"/>
            <a:ext cx="4951997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每一个”Token”(通证)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都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包含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《P, B, C》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三类信息的数据内容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6303036" y="4220258"/>
            <a:ext cx="280878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Pre-Condition: 假设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（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assumption)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6303035" y="4480722"/>
            <a:ext cx="268695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Post-Condition: 断言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（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assertion)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378073" y="805631"/>
            <a:ext cx="8387855" cy="8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可表函子：以三类代数算符，映射表达算元（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/>
        </p:nvGraphicFramePr>
        <p:xfrm>
          <a:off x="309450" y="1749810"/>
          <a:ext cx="8630538" cy="14866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76846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2876846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2876846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4213">
                <a:tc>
                  <a:txBody>
                    <a:bodyPr/>
                    <a:lstStyle/>
                    <a:p>
                      <a:pPr algn="ctr"/>
                      <a:r>
                        <a:rPr lang="en-TW" sz="13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3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3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51362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354863">
                <a:tc>
                  <a:txBody>
                    <a:bodyPr/>
                    <a:lstStyle/>
                    <a:p>
                      <a:pPr algn="ctr"/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354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2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513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2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 marL="68553" marR="68553" marT="34277" marB="34277"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982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361970" y="160461"/>
            <a:ext cx="4801314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可根据应用场景修订的名词和动词片语的集合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591" y="1018737"/>
            <a:ext cx="1985464" cy="1276402"/>
          </a:xfrm>
          <a:prstGeom prst="rect">
            <a:avLst/>
          </a:prstGeom>
        </p:spPr>
      </p:pic>
      <p:pic>
        <p:nvPicPr>
          <p:cNvPr id="3073" name="Picture 1" descr="page116image8229136">
            <a:extLst>
              <a:ext uri="{FF2B5EF4-FFF2-40B4-BE49-F238E27FC236}">
                <a16:creationId xmlns:a16="http://schemas.microsoft.com/office/drawing/2014/main" id="{B18CADAB-40D0-4B49-893D-CA11BA9A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1451" y="1345050"/>
            <a:ext cx="5513382" cy="32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2F233-E19A-CC45-8AAD-C041DC86F372}"/>
              </a:ext>
            </a:extLst>
          </p:cNvPr>
          <p:cNvSpPr txBox="1"/>
          <p:nvPr/>
        </p:nvSpPr>
        <p:spPr>
          <a:xfrm>
            <a:off x="3963261" y="856444"/>
            <a:ext cx="4573688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基于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二分图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(Bipartite Graph)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语法的航天任务空间描述语言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BB672-36C7-6945-821E-E0336EFF1964}"/>
              </a:ext>
            </a:extLst>
          </p:cNvPr>
          <p:cNvSpPr/>
          <p:nvPr/>
        </p:nvSpPr>
        <p:spPr>
          <a:xfrm>
            <a:off x="159169" y="3414239"/>
            <a:ext cx="1173360" cy="99598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2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名词片语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8AFDD8-6140-8A46-9CF8-5B437FA336C3}"/>
              </a:ext>
            </a:extLst>
          </p:cNvPr>
          <p:cNvSpPr/>
          <p:nvPr/>
        </p:nvSpPr>
        <p:spPr>
          <a:xfrm>
            <a:off x="2408816" y="3353446"/>
            <a:ext cx="1173360" cy="995983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</a:p>
        </p:txBody>
      </p:sp>
      <p:sp>
        <p:nvSpPr>
          <p:cNvPr id="15" name="矩形 1">
            <a:extLst>
              <a:ext uri="{FF2B5EF4-FFF2-40B4-BE49-F238E27FC236}">
                <a16:creationId xmlns:a16="http://schemas.microsoft.com/office/drawing/2014/main" id="{88B22688-D6AF-024C-AD5C-5184DF5AA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180" y="2670105"/>
            <a:ext cx="1569661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二分图之图例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42C552B-1CCE-264B-9873-23F37D6AA670}"/>
              </a:ext>
            </a:extLst>
          </p:cNvPr>
          <p:cNvSpPr/>
          <p:nvPr/>
        </p:nvSpPr>
        <p:spPr>
          <a:xfrm>
            <a:off x="1425784" y="3389862"/>
            <a:ext cx="983032" cy="436099"/>
          </a:xfrm>
          <a:prstGeom prst="rightArrow">
            <a:avLst>
              <a:gd name="adj1" fmla="val 50000"/>
              <a:gd name="adj2" fmla="val 8332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ECF0A4A-5A97-2641-906F-BE1CD717E9CE}"/>
              </a:ext>
            </a:extLst>
          </p:cNvPr>
          <p:cNvSpPr/>
          <p:nvPr/>
        </p:nvSpPr>
        <p:spPr>
          <a:xfrm>
            <a:off x="1359743" y="3952228"/>
            <a:ext cx="1006363" cy="436099"/>
          </a:xfrm>
          <a:prstGeom prst="leftArrow">
            <a:avLst>
              <a:gd name="adj1" fmla="val 50000"/>
              <a:gd name="adj2" fmla="val 72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A478C-48AE-D446-9B41-05CA3703766D}"/>
              </a:ext>
            </a:extLst>
          </p:cNvPr>
          <p:cNvSpPr txBox="1"/>
          <p:nvPr/>
        </p:nvSpPr>
        <p:spPr>
          <a:xfrm>
            <a:off x="1332528" y="3142485"/>
            <a:ext cx="113954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re-condition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7F71D1-C8E0-3C41-88C8-625A94ABC6F6}"/>
              </a:ext>
            </a:extLst>
          </p:cNvPr>
          <p:cNvSpPr txBox="1"/>
          <p:nvPr/>
        </p:nvSpPr>
        <p:spPr>
          <a:xfrm>
            <a:off x="1332528" y="4427580"/>
            <a:ext cx="120007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ost-condition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14BDBB-EEF2-1242-B309-06E007FDA1CF}"/>
              </a:ext>
            </a:extLst>
          </p:cNvPr>
          <p:cNvSpPr/>
          <p:nvPr/>
        </p:nvSpPr>
        <p:spPr>
          <a:xfrm>
            <a:off x="321976" y="4558628"/>
            <a:ext cx="605682" cy="54422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900" kern="1200" dirty="0">
                <a:solidFill>
                  <a:prstClr val="black"/>
                </a:solidFill>
                <a:latin typeface="Calibri" panose="020F0502020204030204"/>
              </a:rPr>
              <a:t>Token</a:t>
            </a:r>
            <a:endParaRPr lang="en-TW" sz="825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7F5140-2CCD-C644-9403-E53C2454DE6B}"/>
              </a:ext>
            </a:extLst>
          </p:cNvPr>
          <p:cNvSpPr txBox="1"/>
          <p:nvPr/>
        </p:nvSpPr>
        <p:spPr>
          <a:xfrm>
            <a:off x="927658" y="4692293"/>
            <a:ext cx="771878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Token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翻译为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通证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，在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Colored-Petri-Net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文献中，可包含如标号、颜色或名称等可辨识的信息。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F66979-D93B-8E44-BE66-0AE3D33CCBF3}"/>
              </a:ext>
            </a:extLst>
          </p:cNvPr>
          <p:cNvSpPr/>
          <p:nvPr/>
        </p:nvSpPr>
        <p:spPr>
          <a:xfrm>
            <a:off x="358127" y="346877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DCE344A-9450-844E-A9CE-429AE66D915B}"/>
              </a:ext>
            </a:extLst>
          </p:cNvPr>
          <p:cNvSpPr/>
          <p:nvPr/>
        </p:nvSpPr>
        <p:spPr>
          <a:xfrm>
            <a:off x="664319" y="346877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B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117702-6E0B-174F-B825-870721FC9D0A}"/>
              </a:ext>
            </a:extLst>
          </p:cNvPr>
          <p:cNvSpPr/>
          <p:nvPr/>
        </p:nvSpPr>
        <p:spPr>
          <a:xfrm>
            <a:off x="988798" y="3468778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D1DBA2-884E-3B4E-BD32-EC106A5CA616}"/>
              </a:ext>
            </a:extLst>
          </p:cNvPr>
          <p:cNvSpPr/>
          <p:nvPr/>
        </p:nvSpPr>
        <p:spPr>
          <a:xfrm>
            <a:off x="4225549" y="1710452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016AF1-9953-D247-8921-09F5920F4743}"/>
              </a:ext>
            </a:extLst>
          </p:cNvPr>
          <p:cNvSpPr/>
          <p:nvPr/>
        </p:nvSpPr>
        <p:spPr>
          <a:xfrm>
            <a:off x="4225549" y="2906440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13CDBD-2E6D-3F48-B0DA-FBF31007DF7E}"/>
              </a:ext>
            </a:extLst>
          </p:cNvPr>
          <p:cNvSpPr/>
          <p:nvPr/>
        </p:nvSpPr>
        <p:spPr>
          <a:xfrm>
            <a:off x="7434757" y="229513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BA4C9C-1F5B-0247-B2E4-D803949DE8B0}"/>
              </a:ext>
            </a:extLst>
          </p:cNvPr>
          <p:cNvSpPr/>
          <p:nvPr/>
        </p:nvSpPr>
        <p:spPr>
          <a:xfrm>
            <a:off x="7735976" y="2295139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AD6F13-647E-9943-98C8-6E8D2B5C2DA1}"/>
              </a:ext>
            </a:extLst>
          </p:cNvPr>
          <p:cNvSpPr/>
          <p:nvPr/>
        </p:nvSpPr>
        <p:spPr>
          <a:xfrm>
            <a:off x="7736343" y="3468778"/>
            <a:ext cx="233704" cy="2195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675" kern="1200" dirty="0">
                <a:solidFill>
                  <a:prstClr val="black"/>
                </a:solidFill>
                <a:latin typeface="Calibri" panose="020F0502020204030204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07181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3364" y="207053"/>
            <a:ext cx="8517273" cy="3362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24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5" y="1669525"/>
            <a:ext cx="3937361" cy="2159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940734" y="3901335"/>
            <a:ext cx="272863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每一个”Token”(通证)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都是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包含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《P, B, C》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三类信息的数据结构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5043021" y="4091349"/>
            <a:ext cx="3068710" cy="92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系统方案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的生成可根据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“假设”与“断言”的条件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让令牌根据范畴论与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计数组合学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的规则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，估算方案类型的总量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4762770" y="2814665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4"/>
              </a:rPr>
              <a:t>箭头向外表示乘法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6945639" y="2849313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5"/>
              </a:rPr>
              <a:t>箭头向内表示加法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5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5780" y="3141149"/>
            <a:ext cx="1345020" cy="9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4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0655" y="3178124"/>
            <a:ext cx="1419984" cy="8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D0057F-E105-5F4F-88E9-493FF1F0312A}"/>
              </a:ext>
            </a:extLst>
          </p:cNvPr>
          <p:cNvSpPr/>
          <p:nvPr/>
        </p:nvSpPr>
        <p:spPr>
          <a:xfrm>
            <a:off x="7161782" y="2208303"/>
            <a:ext cx="1156014" cy="482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Addition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794692-67F0-1747-A772-1FFEDD04A357}"/>
              </a:ext>
            </a:extLst>
          </p:cNvPr>
          <p:cNvSpPr/>
          <p:nvPr/>
        </p:nvSpPr>
        <p:spPr>
          <a:xfrm>
            <a:off x="6886186" y="110561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02C015-7220-5C42-A49A-DEA0C082134E}"/>
              </a:ext>
            </a:extLst>
          </p:cNvPr>
          <p:cNvSpPr/>
          <p:nvPr/>
        </p:nvSpPr>
        <p:spPr>
          <a:xfrm>
            <a:off x="8066861" y="1097392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F930D4-44DD-C84A-B0B7-079B9D066C5A}"/>
              </a:ext>
            </a:extLst>
          </p:cNvPr>
          <p:cNvSpPr/>
          <p:nvPr/>
        </p:nvSpPr>
        <p:spPr>
          <a:xfrm>
            <a:off x="7477211" y="109739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FF6465-C88C-984D-BD95-72813359C476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7148765" y="1588455"/>
            <a:ext cx="268634" cy="628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2AAB9F-AC64-024B-BC69-94B47E6F4FBE}"/>
              </a:ext>
            </a:extLst>
          </p:cNvPr>
          <p:cNvCxnSpPr>
            <a:cxnSpLocks/>
            <a:stCxn id="16" idx="4"/>
            <a:endCxn id="13" idx="0"/>
          </p:cNvCxnSpPr>
          <p:nvPr/>
        </p:nvCxnSpPr>
        <p:spPr>
          <a:xfrm>
            <a:off x="7739789" y="1580235"/>
            <a:ext cx="0" cy="6280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0BE6E3-9353-1643-8D57-949D0483D8C9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8041049" y="1580234"/>
            <a:ext cx="288390" cy="647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7D7CA63-E841-894E-9BDA-C4FA9D86127E}"/>
              </a:ext>
            </a:extLst>
          </p:cNvPr>
          <p:cNvSpPr/>
          <p:nvPr/>
        </p:nvSpPr>
        <p:spPr>
          <a:xfrm>
            <a:off x="6880165" y="1666802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7574B8-DB40-DF4C-AFFA-2218AD97429B}"/>
              </a:ext>
            </a:extLst>
          </p:cNvPr>
          <p:cNvSpPr/>
          <p:nvPr/>
        </p:nvSpPr>
        <p:spPr>
          <a:xfrm>
            <a:off x="7389966" y="1666802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65DAEA-DB24-3247-B69D-89EA91F19845}"/>
              </a:ext>
            </a:extLst>
          </p:cNvPr>
          <p:cNvSpPr/>
          <p:nvPr/>
        </p:nvSpPr>
        <p:spPr>
          <a:xfrm>
            <a:off x="8248169" y="1668092"/>
            <a:ext cx="343849" cy="271796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74F178-FD23-754D-A62E-5AE19BBF0760}"/>
              </a:ext>
            </a:extLst>
          </p:cNvPr>
          <p:cNvSpPr/>
          <p:nvPr/>
        </p:nvSpPr>
        <p:spPr>
          <a:xfrm>
            <a:off x="5086251" y="1147622"/>
            <a:ext cx="1156014" cy="4828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Multiplication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5928D1C-F7DE-6F4F-9641-65680A487F7D}"/>
              </a:ext>
            </a:extLst>
          </p:cNvPr>
          <p:cNvSpPr/>
          <p:nvPr/>
        </p:nvSpPr>
        <p:spPr>
          <a:xfrm>
            <a:off x="4819357" y="220830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864EE97-95C8-0B43-A18B-1650724B6B5F}"/>
              </a:ext>
            </a:extLst>
          </p:cNvPr>
          <p:cNvSpPr/>
          <p:nvPr/>
        </p:nvSpPr>
        <p:spPr>
          <a:xfrm>
            <a:off x="6000032" y="2200082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B4FDCC-B642-594D-89F5-1FBE6B60939C}"/>
              </a:ext>
            </a:extLst>
          </p:cNvPr>
          <p:cNvSpPr/>
          <p:nvPr/>
        </p:nvSpPr>
        <p:spPr>
          <a:xfrm>
            <a:off x="5410382" y="2200083"/>
            <a:ext cx="525156" cy="482842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6652B4-D181-244F-9F51-A32607AD1217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5081935" y="1630464"/>
            <a:ext cx="275346" cy="5778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8FCE87-1B4F-F645-B3C4-4B1E57EAC010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664258" y="1630464"/>
            <a:ext cx="8702" cy="597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56D20D-C04D-FE45-B7C6-106F4CCF2BF7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000031" y="1648782"/>
            <a:ext cx="262579" cy="5513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D3C8536-4890-DB45-BADF-63A599D283F4}"/>
              </a:ext>
            </a:extLst>
          </p:cNvPr>
          <p:cNvSpPr/>
          <p:nvPr/>
        </p:nvSpPr>
        <p:spPr>
          <a:xfrm>
            <a:off x="4807404" y="1807197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BE1C0C-24B2-BB4A-B4B9-33A4CAF997EC}"/>
              </a:ext>
            </a:extLst>
          </p:cNvPr>
          <p:cNvSpPr/>
          <p:nvPr/>
        </p:nvSpPr>
        <p:spPr>
          <a:xfrm>
            <a:off x="5317508" y="1812843"/>
            <a:ext cx="339258" cy="280792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E3D7984-39E3-1C4B-8122-77F2ABFD48CF}"/>
              </a:ext>
            </a:extLst>
          </p:cNvPr>
          <p:cNvSpPr/>
          <p:nvPr/>
        </p:nvSpPr>
        <p:spPr>
          <a:xfrm>
            <a:off x="6155178" y="1814871"/>
            <a:ext cx="343849" cy="271796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t3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9269617-6CAA-6449-B489-B0A62C5D1FA3}"/>
              </a:ext>
            </a:extLst>
          </p:cNvPr>
          <p:cNvSpPr/>
          <p:nvPr/>
        </p:nvSpPr>
        <p:spPr>
          <a:xfrm>
            <a:off x="3842590" y="1208510"/>
            <a:ext cx="1237606" cy="271796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825" kern="12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TW" sz="825" kern="1200" dirty="0">
                <a:solidFill>
                  <a:prstClr val="black"/>
                </a:solidFill>
                <a:latin typeface="Calibri" panose="020F0502020204030204"/>
              </a:rPr>
              <a:t>riggering token</a:t>
            </a:r>
          </a:p>
        </p:txBody>
      </p:sp>
    </p:spTree>
    <p:extLst>
      <p:ext uri="{BB962C8B-B14F-4D97-AF65-F5344CB8AC3E}">
        <p14:creationId xmlns:p14="http://schemas.microsoft.com/office/powerpoint/2010/main" val="30176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736E6-A63C-934A-BD95-95040204B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8127" y="1837242"/>
            <a:ext cx="2667747" cy="899896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1900319" y="160461"/>
            <a:ext cx="5724644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zh-CN" altLang="en-US" sz="179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在每一个阶段的连续运动过程，计算如燃料消耗的总量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2F233-E19A-CC45-8AAD-C041DC86F372}"/>
              </a:ext>
            </a:extLst>
          </p:cNvPr>
          <p:cNvSpPr txBox="1"/>
          <p:nvPr/>
        </p:nvSpPr>
        <p:spPr>
          <a:xfrm>
            <a:off x="1331369" y="1029644"/>
            <a:ext cx="6481262" cy="830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23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火箭总载重量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US" altLang="zh-CN" sz="23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M</a:t>
            </a:r>
            <a:r>
              <a:rPr lang="en-US" altLang="zh-CN" sz="2399" kern="1200" baseline="-250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total</a:t>
            </a:r>
            <a:r>
              <a:rPr lang="zh-CN" altLang="en-US" sz="2399" kern="1200" baseline="-250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之数值运算须通过如下的</a:t>
            </a:r>
            <a:endParaRPr lang="en-US" altLang="zh-CN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altLang="zh-CN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Rocket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Equation(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火箭方程式</a:t>
            </a:r>
            <a:r>
              <a:rPr lang="en-US" altLang="zh-CN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B6205-A386-8440-BA89-C1D0CD8C8B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2448" y="2800618"/>
            <a:ext cx="6059105" cy="192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7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03361" y="163009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“Named” Property Domain Specification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： 键值域的代数化运算规则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532" y="1865578"/>
            <a:ext cx="4717656" cy="17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56190"/>
            <a:ext cx="3970374" cy="1532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915" y="801568"/>
            <a:ext cx="3113459" cy="1456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415804" y="4341932"/>
            <a:ext cx="8019343" cy="64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根据Lambda Calculus的代数赋值等特性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</a:t>
            </a:r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所有函数调用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、方程式简化、算术式的赋值运算，均可用以上的</a:t>
            </a:r>
            <a:r>
              <a:rPr lang="en-US" altLang="zh-CN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 </a:t>
            </a:r>
            <a:r>
              <a:rPr lang="zh-CN" altLang="en-US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完成</a:t>
            </a:r>
            <a:endParaRPr lang="en-TW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415805" y="801569"/>
            <a:ext cx="5013111" cy="8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05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pPr marL="342763" indent="-342763" defTabSz="601025"/>
            <a:endParaRPr lang="zh-TW" altLang="en-US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599841" y="1725547"/>
            <a:ext cx="771224" cy="2003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386873" y="3775633"/>
            <a:ext cx="11971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1613045" y="1725547"/>
            <a:ext cx="2958956" cy="20030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1613045" y="3775633"/>
            <a:ext cx="3113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Value=</a:t>
            </a:r>
            <a:r>
              <a:rPr lang="zh-CN" alt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运算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规则（</a:t>
            </a:r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rules)</a:t>
            </a:r>
            <a:endParaRPr lang="en-TW"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24003" y="4029449"/>
            <a:ext cx="156966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160910" y="4029449"/>
            <a:ext cx="191590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415372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3364" y="207053"/>
            <a:ext cx="8517273" cy="3934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27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688" y="1686034"/>
            <a:ext cx="4465515" cy="255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4592839" y="4244220"/>
            <a:ext cx="3248111" cy="7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函数的调用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，如左图的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f(_)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g(_),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只要是唯一的函数名称，均可在对应的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Python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Script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函数命名空间，自动调用执行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570" y="886698"/>
            <a:ext cx="2413249" cy="3591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416166" y="993807"/>
            <a:ext cx="3705817" cy="715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在特性域的运算过程(Rewrite Process)中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，要避免符号指向的循环结构，在此工具中，特别加入了侦测并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循环结构的算法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(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固定点语义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).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606688" y="4500719"/>
            <a:ext cx="4221575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抽象语法树</a:t>
            </a:r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和</a:t>
            </a:r>
            <a:r>
              <a:rPr lang="zh-CN" alt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键值</a:t>
            </a:r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对是两个偏序集的特例</a:t>
            </a:r>
            <a:endParaRPr lang="en-TW" sz="1349" kern="1200" dirty="0">
              <a:solidFill>
                <a:srgbClr val="E7E6E6">
                  <a:lumMod val="75000"/>
                </a:srgbClr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354108AA-7964-9D47-84E9-9AC79C24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7761" y="1079455"/>
            <a:ext cx="1643398" cy="139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9FA2C-DC0D-F243-A4FF-4F8AE042AC5C}"/>
              </a:ext>
            </a:extLst>
          </p:cNvPr>
          <p:cNvSpPr txBox="1"/>
          <p:nvPr/>
        </p:nvSpPr>
        <p:spPr>
          <a:xfrm>
            <a:off x="7480794" y="799814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避免自指的怪圈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3CC95-FBB2-2D4E-9D96-C05952E09566}"/>
              </a:ext>
            </a:extLst>
          </p:cNvPr>
          <p:cNvSpPr txBox="1"/>
          <p:nvPr/>
        </p:nvSpPr>
        <p:spPr>
          <a:xfrm>
            <a:off x="7294577" y="2467283"/>
            <a:ext cx="1885453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固定点语义</a:t>
            </a:r>
          </a:p>
          <a:p>
            <a:pPr algn="ctr" defTabSz="685584" hangingPunct="1"/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US" altLang="zh-CN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Fixedpoint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Semantics)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F5995-DBC6-2648-B018-1784D4637545}"/>
              </a:ext>
            </a:extLst>
          </p:cNvPr>
          <p:cNvSpPr txBox="1"/>
          <p:nvPr/>
        </p:nvSpPr>
        <p:spPr>
          <a:xfrm>
            <a:off x="7236832" y="3997287"/>
            <a:ext cx="18377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584" hangingPunct="1"/>
            <a:r>
              <a:rPr lang="en-US" sz="450" i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Slonneger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, Kenneth; Kurtz, Barry L. (1995). 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  <a:hlinkClick r:id="rId6"/>
              </a:rPr>
              <a:t>Formal Syntax and Semantics of Programming Languages:A Laboratory Based Approach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, 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  <a:hlinkClick r:id="rId7"/>
              </a:rPr>
              <a:t>Chapter 10</a:t>
            </a:r>
            <a:r>
              <a:rPr lang="en-US" sz="450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微软雅黑"/>
              </a:rPr>
              <a:t>, </a:t>
            </a:r>
            <a:endParaRPr lang="en-TW" sz="4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ormal Syntax and Semantics of Programming Languages by Ken Slonneger  (1995-01-30): Amazon.com: Books">
            <a:hlinkClick r:id="rId6"/>
            <a:extLst>
              <a:ext uri="{FF2B5EF4-FFF2-40B4-BE49-F238E27FC236}">
                <a16:creationId xmlns:a16="http://schemas.microsoft.com/office/drawing/2014/main" id="{8C51CA6C-F5A1-4742-9904-199D03358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0951" y="3007265"/>
            <a:ext cx="717018" cy="92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23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32734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43905" y="823775"/>
            <a:ext cx="8349845" cy="3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是“系统代数” 的“元”语言动词片语</a:t>
            </a:r>
            <a:endParaRPr lang="en-US" altLang="zh-CN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40" y="1497340"/>
            <a:ext cx="3952656" cy="2894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41" y="1484540"/>
            <a:ext cx="4125170" cy="3182273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740" y="4583439"/>
            <a:ext cx="4419401" cy="50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红线标示了基于Pareto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 Front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 原则所选出的“最优方案”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  <a:p>
            <a:pPr algn="ctr" defTabSz="685475" hangingPunct="1">
              <a:defRPr/>
            </a:pP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根据</a:t>
            </a:r>
            <a:r>
              <a:rPr lang="en-US" sz="1349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特性域的多元偏序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关系比较优劣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，从而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取舍方案</a:t>
            </a:r>
            <a:endParaRPr lang="es-ES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94" y="1105245"/>
            <a:ext cx="12111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命名空间管理</a:t>
            </a:r>
            <a:endParaRPr lang="es-E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320" y="1105245"/>
            <a:ext cx="12111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穷尽可能状态</a:t>
            </a:r>
            <a:endParaRPr lang="es-E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5874" y="1105245"/>
            <a:ext cx="12111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475" hangingPunct="1">
              <a:defRPr/>
            </a:pPr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</a:rPr>
              <a:t>推算性能指标</a:t>
            </a:r>
            <a:endParaRPr lang="es-E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124105" y="1304130"/>
            <a:ext cx="5693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6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617086" y="1304130"/>
            <a:ext cx="11801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6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2882255" y="1304130"/>
            <a:ext cx="144462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6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1656505" y="470810"/>
            <a:ext cx="5724644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系统规格与系统设计方案以各领域的参与者能理解的格式（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语义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）来表达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每一种</a:t>
            </a:r>
            <a:r>
              <a:rPr lang="en-US" sz="1349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语义</a:t>
            </a:r>
            <a:r>
              <a:rPr 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(Semantics)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是一类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Domain Specific Language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3094587" y="1878027"/>
            <a:ext cx="1362874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Trace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Semantics</a:t>
            </a:r>
          </a:p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可达性语义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3104107" y="3346027"/>
            <a:ext cx="1391728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Domain-Specific</a:t>
            </a:r>
          </a:p>
          <a:p>
            <a:pPr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Key-Value Pairs</a:t>
            </a:r>
          </a:p>
          <a:p>
            <a:pPr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键值域语义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936533" y="2131907"/>
            <a:ext cx="1050288" cy="715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可能性空间</a:t>
            </a:r>
          </a:p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Possibility </a:t>
            </a:r>
            <a:endParaRPr lang="en-US" sz="1349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altLang="zh-CN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Space</a:t>
            </a:r>
            <a:endParaRPr lang="en-TW" sz="1349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79860" y="4473632"/>
            <a:ext cx="4853627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为了跨领域交流，</a:t>
            </a:r>
            <a:r>
              <a:rPr lang="en-US" altLang="zh-CN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OPN-IDE</a:t>
            </a:r>
            <a:r>
              <a:rPr lang="zh-CN" altLang="en-US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可灵活地改变数据呈现形式</a:t>
            </a:r>
            <a:r>
              <a:rPr lang="en-US" altLang="zh-CN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.</a:t>
            </a:r>
            <a:endParaRPr lang="en-TW" sz="1349" kern="1200" dirty="0">
              <a:solidFill>
                <a:srgbClr val="E7E6E6">
                  <a:lumMod val="75000"/>
                </a:srgbClr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606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29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3347398" y="4662401"/>
            <a:ext cx="249299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79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组合计数学的入门视频</a:t>
            </a:r>
            <a:endParaRPr lang="en-US" sz="17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354" y="848742"/>
            <a:ext cx="5811290" cy="3813659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7692922" y="2940946"/>
            <a:ext cx="1137710" cy="905625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7692921" y="1475695"/>
            <a:ext cx="1137711" cy="905625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标示系统</a:t>
            </a:r>
            <a:r>
              <a:rPr lang="en-TW" sz="17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</a:t>
            </a:r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426115" y="4030823"/>
            <a:ext cx="1137711" cy="905625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枚举系统的可能性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194544" y="1475694"/>
            <a:ext cx="1369282" cy="905625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 defTabSz="685584" hangingPunct="1"/>
            <a:r>
              <a:rPr lang="zh-CN" altLang="en-US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799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994" y="3888088"/>
            <a:ext cx="1519783" cy="1172404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454439" y="130235"/>
            <a:ext cx="8231786" cy="350864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30683"/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2" y="449546"/>
            <a:ext cx="8520600" cy="572476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9F74A-5972-3044-9DE8-BD828930A119}"/>
              </a:ext>
            </a:extLst>
          </p:cNvPr>
          <p:cNvSpPr txBox="1"/>
          <p:nvPr/>
        </p:nvSpPr>
        <p:spPr>
          <a:xfrm>
            <a:off x="7412025" y="1094447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DSL</a:t>
            </a:r>
            <a:r>
              <a:rPr 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:</a:t>
            </a:r>
            <a:r>
              <a:rPr lang="en-US" altLang="zh-CN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Domain</a:t>
            </a:r>
            <a:r>
              <a:rPr lang="zh-CN" altLang="en-US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9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Specific Language</a:t>
            </a:r>
          </a:p>
          <a:p>
            <a:pPr algn="ctr" defTabSz="685584" hangingPunct="1"/>
            <a:r>
              <a:rPr lang="en-US" sz="9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领域专用语言</a:t>
            </a:r>
            <a:endParaRPr lang="en-TW" sz="9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3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4267" y="291256"/>
            <a:ext cx="7051715" cy="349579"/>
          </a:xfrm>
        </p:spPr>
        <p:txBody>
          <a:bodyPr>
            <a:normAutofit/>
          </a:bodyPr>
          <a:lstStyle/>
          <a:p>
            <a:pPr defTabSz="685475">
              <a:spcBef>
                <a:spcPts val="0"/>
              </a:spcBef>
              <a:buSzPts val="2800"/>
              <a:defRPr/>
            </a:pP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957282" y="4740775"/>
            <a:ext cx="2057400" cy="273737"/>
          </a:xfrm>
        </p:spPr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000000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3</a:t>
            </a:fld>
            <a:endParaRPr lang="en" sz="999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8626" y="1738723"/>
            <a:ext cx="2485431" cy="31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441" y="2250494"/>
            <a:ext cx="2567781" cy="191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263565" y="1020260"/>
            <a:ext cx="2667532" cy="147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运用偏序集代数方法奠定</a:t>
            </a:r>
          </a:p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研究分布与并发系统的方法论</a:t>
            </a:r>
          </a:p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同时也是TLA+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时序逻辑形式化模型检验工具的开发者</a:t>
            </a:r>
            <a:endParaRPr lang="en-TW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的原创者</a:t>
            </a:r>
          </a:p>
          <a:p>
            <a:pPr algn="ctr" defTabSz="685584" hangingPunct="1"/>
            <a:endParaRPr lang="en-TW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109" y="1717699"/>
            <a:ext cx="2643389" cy="31653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3417899" y="4883084"/>
            <a:ext cx="230864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https://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lamport.azurewebsites.net</a:t>
            </a: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/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tla</a:t>
            </a: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/amazon-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excerpt.html</a:t>
            </a:r>
            <a:endParaRPr lang="en-TW" sz="67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263565" y="4307038"/>
            <a:ext cx="2667532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Leslie Lamport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392" y="2685856"/>
            <a:ext cx="2249952" cy="8489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8298" y="2875619"/>
            <a:ext cx="854046" cy="1373986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7261340" y="3377123"/>
            <a:ext cx="1255379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TW" sz="1799" b="1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1799" b="1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14" name="Picture 2">
            <a:hlinkClick r:id="rId9"/>
            <a:extLst>
              <a:ext uri="{FF2B5EF4-FFF2-40B4-BE49-F238E27FC236}">
                <a16:creationId xmlns:a16="http://schemas.microsoft.com/office/drawing/2014/main" id="{B1245780-CEA8-EE40-94EA-D91208EB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3287" y="907471"/>
            <a:ext cx="1157801" cy="7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A41801-8533-7840-A792-471B55D02EC2}"/>
              </a:ext>
            </a:extLst>
          </p:cNvPr>
          <p:cNvSpPr txBox="1"/>
          <p:nvPr/>
        </p:nvSpPr>
        <p:spPr>
          <a:xfrm>
            <a:off x="6394391" y="984343"/>
            <a:ext cx="1685953" cy="784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自动枚举各种时序逻辑的抽象规格</a:t>
            </a:r>
          </a:p>
        </p:txBody>
      </p:sp>
      <p:pic>
        <p:nvPicPr>
          <p:cNvPr id="1034" name="Picture 10" descr="AWSCloud | SimBeez">
            <a:extLst>
              <a:ext uri="{FF2B5EF4-FFF2-40B4-BE49-F238E27FC236}">
                <a16:creationId xmlns:a16="http://schemas.microsoft.com/office/drawing/2014/main" id="{83852BA3-41F5-5C4C-9C83-EEC7A2808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7303" y="874124"/>
            <a:ext cx="1232498" cy="77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17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32734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键值对的语义，是一种多层次，具备迭代特征的宣告式语法 </a:t>
            </a:r>
            <a:b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(XML/JSON/YAML)</a:t>
            </a:r>
            <a:endParaRPr lang="zh-CN" altLang="en-US" sz="1799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C3479B-FA87-C24A-8E09-C27E61FED668}"/>
              </a:ext>
            </a:extLst>
          </p:cNvPr>
          <p:cNvGrpSpPr/>
          <p:nvPr/>
        </p:nvGrpSpPr>
        <p:grpSpPr>
          <a:xfrm>
            <a:off x="5083018" y="2772536"/>
            <a:ext cx="2536470" cy="1793916"/>
            <a:chOff x="800099" y="989625"/>
            <a:chExt cx="3383281" cy="23928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618988-6110-3C4B-8618-8393B0F59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0099" y="994847"/>
              <a:ext cx="1611631" cy="2387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28F323-20E7-E148-AAEA-F1642B7CF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6000" y="989625"/>
              <a:ext cx="1897380" cy="23876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9A3002A-7268-644D-BB2F-08CB3DE5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87" y="901834"/>
            <a:ext cx="3385933" cy="1669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334E2-E2A2-6D46-BB52-E6775EFB5E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13" y="860920"/>
            <a:ext cx="4211502" cy="38232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976D556-E707-3540-93F5-71B02E6A5E58}"/>
              </a:ext>
            </a:extLst>
          </p:cNvPr>
          <p:cNvSpPr/>
          <p:nvPr/>
        </p:nvSpPr>
        <p:spPr>
          <a:xfrm>
            <a:off x="5039118" y="2894150"/>
            <a:ext cx="1056571" cy="1790002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srgbClr val="0000CC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FDBF0-9060-5149-9B3D-6B2418BCD83E}"/>
              </a:ext>
            </a:extLst>
          </p:cNvPr>
          <p:cNvSpPr/>
          <p:nvPr/>
        </p:nvSpPr>
        <p:spPr>
          <a:xfrm>
            <a:off x="4956729" y="2550088"/>
            <a:ext cx="1197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200" kern="12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Keys=命名空间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91C5CB7-C7E0-EE4E-A480-847865AC1913}"/>
              </a:ext>
            </a:extLst>
          </p:cNvPr>
          <p:cNvSpPr/>
          <p:nvPr/>
        </p:nvSpPr>
        <p:spPr>
          <a:xfrm>
            <a:off x="6193479" y="2894150"/>
            <a:ext cx="1523799" cy="17900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575EF8-1A1E-E44E-A08C-971FB1EC6E15}"/>
              </a:ext>
            </a:extLst>
          </p:cNvPr>
          <p:cNvSpPr/>
          <p:nvPr/>
        </p:nvSpPr>
        <p:spPr>
          <a:xfrm>
            <a:off x="5893584" y="2557960"/>
            <a:ext cx="3113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Values=</a:t>
            </a:r>
            <a:r>
              <a:rPr lang="zh-CN" alt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运算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规则（</a:t>
            </a:r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rules)</a:t>
            </a:r>
            <a:endParaRPr lang="en-TW"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D42421-7557-7E4C-A218-8DE1B04B08EF}"/>
              </a:ext>
            </a:extLst>
          </p:cNvPr>
          <p:cNvSpPr/>
          <p:nvPr/>
        </p:nvSpPr>
        <p:spPr>
          <a:xfrm>
            <a:off x="4571890" y="860919"/>
            <a:ext cx="4297898" cy="41240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055377-3051-1444-B7B4-1D7471992598}"/>
              </a:ext>
            </a:extLst>
          </p:cNvPr>
          <p:cNvSpPr/>
          <p:nvPr/>
        </p:nvSpPr>
        <p:spPr>
          <a:xfrm>
            <a:off x="4658287" y="647748"/>
            <a:ext cx="31134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Values=</a:t>
            </a:r>
            <a:r>
              <a:rPr lang="zh-CN" altLang="en-TW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运算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规则（</a:t>
            </a:r>
            <a:r>
              <a:rPr lang="en-US" altLang="zh-CN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Rewrite rules)</a:t>
            </a:r>
            <a:endParaRPr lang="en-TW"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3E4951D-5865-104F-816E-8D09EA6F7C59}"/>
              </a:ext>
            </a:extLst>
          </p:cNvPr>
          <p:cNvSpPr/>
          <p:nvPr/>
        </p:nvSpPr>
        <p:spPr>
          <a:xfrm>
            <a:off x="346438" y="1526313"/>
            <a:ext cx="1324547" cy="2756267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srgbClr val="0000CC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67D8FE-1188-B448-8046-434DC00F4807}"/>
              </a:ext>
            </a:extLst>
          </p:cNvPr>
          <p:cNvSpPr/>
          <p:nvPr/>
        </p:nvSpPr>
        <p:spPr>
          <a:xfrm>
            <a:off x="346439" y="1272497"/>
            <a:ext cx="1197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84" hangingPunct="1"/>
            <a:r>
              <a:rPr lang="en-TW" sz="1200" kern="12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Keys=命名空间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4DAEF7-8D7A-0D46-850A-D8CC82E3363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1607292" y="1903356"/>
            <a:ext cx="2964598" cy="1019611"/>
          </a:xfrm>
          <a:prstGeom prst="straightConnector1">
            <a:avLst/>
          </a:prstGeom>
          <a:ln w="635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CC1C5F-51BB-3C42-AA67-A038EC18F81E}"/>
              </a:ext>
            </a:extLst>
          </p:cNvPr>
          <p:cNvSpPr txBox="1"/>
          <p:nvPr/>
        </p:nvSpPr>
        <p:spPr>
          <a:xfrm>
            <a:off x="5615845" y="1788207"/>
            <a:ext cx="1362874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Trace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Semantics</a:t>
            </a:r>
          </a:p>
          <a:p>
            <a:pPr algn="ctr" defTabSz="685584" hangingPunct="1"/>
            <a:r>
              <a:rPr 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可达性语义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8316FE-DB36-8A48-AE22-2379C401F62B}"/>
              </a:ext>
            </a:extLst>
          </p:cNvPr>
          <p:cNvSpPr txBox="1"/>
          <p:nvPr/>
        </p:nvSpPr>
        <p:spPr>
          <a:xfrm>
            <a:off x="7744253" y="3409195"/>
            <a:ext cx="9861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9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Domain-Specific</a:t>
            </a:r>
          </a:p>
          <a:p>
            <a:pPr defTabSz="685584" hangingPunct="1"/>
            <a:r>
              <a:rPr lang="en-TW" sz="9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Key-Value Pairs</a:t>
            </a:r>
          </a:p>
          <a:p>
            <a:pPr defTabSz="685584" hangingPunct="1"/>
            <a:r>
              <a:rPr lang="en-TW" sz="9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键值域语义</a:t>
            </a:r>
          </a:p>
        </p:txBody>
      </p:sp>
    </p:spTree>
    <p:extLst>
      <p:ext uri="{BB962C8B-B14F-4D97-AF65-F5344CB8AC3E}">
        <p14:creationId xmlns:p14="http://schemas.microsoft.com/office/powerpoint/2010/main" val="306016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99AA4-EB0D-D042-80FE-AFC6F6F2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849" y="949936"/>
            <a:ext cx="5214301" cy="3597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D1B184-B986-4140-97A9-20E3E574179D}"/>
              </a:ext>
            </a:extLst>
          </p:cNvPr>
          <p:cNvSpPr txBox="1"/>
          <p:nvPr/>
        </p:nvSpPr>
        <p:spPr>
          <a:xfrm>
            <a:off x="2613929" y="4682929"/>
            <a:ext cx="391613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Video URL: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/qmDzcu5uY1I?t=122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C2E9020-90AB-034E-8E9D-1A16B0350F62}"/>
              </a:ext>
            </a:extLst>
          </p:cNvPr>
          <p:cNvSpPr txBox="1">
            <a:spLocks/>
          </p:cNvSpPr>
          <p:nvPr/>
        </p:nvSpPr>
        <p:spPr>
          <a:xfrm>
            <a:off x="456108" y="232734"/>
            <a:ext cx="8231784" cy="3508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YAML</a:t>
            </a:r>
            <a:r>
              <a:rPr lang="zh-CN" altLang="en-US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作为一个调度计算资源的具体语法 </a:t>
            </a:r>
          </a:p>
        </p:txBody>
      </p:sp>
    </p:spTree>
    <p:extLst>
      <p:ext uri="{BB962C8B-B14F-4D97-AF65-F5344CB8AC3E}">
        <p14:creationId xmlns:p14="http://schemas.microsoft.com/office/powerpoint/2010/main" val="992859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99AA4-EB0D-D042-80FE-AFC6F6F28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06" y="1196344"/>
            <a:ext cx="2863845" cy="197605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072ED0-0D73-B147-8409-1F256D911BD3}"/>
              </a:ext>
            </a:extLst>
          </p:cNvPr>
          <p:cNvGrpSpPr/>
          <p:nvPr/>
        </p:nvGrpSpPr>
        <p:grpSpPr>
          <a:xfrm>
            <a:off x="2206742" y="3262928"/>
            <a:ext cx="5214301" cy="1527723"/>
            <a:chOff x="1929239" y="2947810"/>
            <a:chExt cx="5795379" cy="1625330"/>
          </a:xfrm>
          <a:solidFill>
            <a:srgbClr val="05214A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008329D-CFF7-6E4D-9ED5-AC0AE0168B53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A09A87-AD55-CA4B-B52C-BAF539F2BF7A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43BD8F5-1029-BB4A-BED1-19145A206C1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  <a:grpFill/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B32B83-47D0-EA48-83FB-336BFF9D2101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rgbClr val="926137"/>
              </a:solidFill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8936263-A835-B344-BD74-338FB446238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00" dirty="0">
                  <a:solidFill>
                    <a:srgbClr val="FFFFFF"/>
                  </a:solidFill>
                </a:rPr>
                <a:t>Contextualized data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59F2336-6732-064A-A639-8B9996674D0D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rgbClr val="FFFFFF"/>
                  </a:solidFill>
                </a:rPr>
                <a:t>Goal Expr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7C1D7A5-B2D6-0F40-8391-FCA78031EF32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rgbClr val="FFFFFF"/>
                  </a:solidFill>
                </a:rPr>
                <a:t>Criteria Expr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9EA014-FDFF-3B46-A163-7DDE0EC55E20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BF4F1E-0CD8-0D48-A5DF-4CB3E13A8971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E95A01-71A7-1F4A-9ADB-B2E56CF9E1FA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B45D27B-3469-D74F-9D3B-D204A286BD50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F3BE0A-C430-6D43-89B2-A57AED58A097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B600C87-95E4-DF4A-AA1A-FA71907AE40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rgbClr val="FFFFFF"/>
                  </a:solidFill>
                </a:rPr>
                <a:t>Input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7C2E84D-5674-6748-A148-EE362467A341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>
                  <a:solidFill>
                    <a:srgbClr val="FFFFFF"/>
                  </a:solidFill>
                </a:rPr>
                <a:t>Output Spec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8FC28E-B154-DA40-893D-A45FBF0B922A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8C4858B-395A-9149-8224-946B798403A7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  <a:grpFill/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E97AD9F2-5449-E648-81C7-2DB5A0A3FF9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  <a:grpFill/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rgbClr val="FFFFFF"/>
                    </a:solidFill>
                  </a:rPr>
                  <a:t>( </a:t>
                </a:r>
                <a:r>
                  <a:rPr lang="en-TW" dirty="0">
                    <a:solidFill>
                      <a:schemeClr val="tx1"/>
                    </a:solidFill>
                  </a:rPr>
                  <a:t>                          </a:t>
                </a:r>
                <a:r>
                  <a:rPr lang="en-TW" dirty="0">
                    <a:solidFill>
                      <a:srgbClr val="FFFFFF"/>
                    </a:solidFill>
                  </a:rPr>
                  <a:t>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F64AC4C-F5AD-B848-91CF-E15E3197C9C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  <a:grpFill/>
              <a:ln>
                <a:solidFill>
                  <a:srgbClr val="92613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rgbClr val="FFFFFF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381A148-DDA8-C14F-9241-6AD7D7DD3BDA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rgbClr val="FFFFFF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5E617A6-FFFA-C740-900F-6ECCD1734BC0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A088F3-9EA9-9B4A-941F-7719E380E444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758E3C-45A6-6E4E-8492-6F42820399C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grpFill/>
            <a:ln>
              <a:solidFill>
                <a:srgbClr val="926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046D243-513D-904C-B75D-67F607E2C985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9618D3C-FA03-8A4C-8DE1-505DF7273100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CBEE56B-85CE-DC4D-A7E8-20F80A27F3A2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grpFill/>
            <a:ln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D3EFB295-1719-F045-B1EF-D2A69CD031BE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grpFill/>
            <a:ln w="38100">
              <a:solidFill>
                <a:srgbClr val="92613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9B05DE9-FDC5-F54F-BC75-B67E101670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923" y="1271272"/>
            <a:ext cx="3205157" cy="181847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D69050-347C-D847-8D50-10913F1FD9BD}"/>
              </a:ext>
            </a:extLst>
          </p:cNvPr>
          <p:cNvCxnSpPr>
            <a:cxnSpLocks/>
          </p:cNvCxnSpPr>
          <p:nvPr/>
        </p:nvCxnSpPr>
        <p:spPr>
          <a:xfrm flipH="1" flipV="1">
            <a:off x="1278194" y="1630578"/>
            <a:ext cx="3618271" cy="163235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1FB8B8-8E68-2044-98AB-B3764A70F520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374082" y="1917290"/>
            <a:ext cx="2322252" cy="187577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73558F-A58C-F14B-A878-E6A407BA094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079147" y="2142547"/>
            <a:ext cx="1178198" cy="196123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标题 1">
            <a:extLst>
              <a:ext uri="{FF2B5EF4-FFF2-40B4-BE49-F238E27FC236}">
                <a16:creationId xmlns:a16="http://schemas.microsoft.com/office/drawing/2014/main" id="{93CDCD09-4B96-7F43-9A40-42DEE4E813C7}"/>
              </a:ext>
            </a:extLst>
          </p:cNvPr>
          <p:cNvSpPr txBox="1">
            <a:spLocks/>
          </p:cNvSpPr>
          <p:nvPr/>
        </p:nvSpPr>
        <p:spPr>
          <a:xfrm>
            <a:off x="456108" y="232734"/>
            <a:ext cx="8231784" cy="3508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逻辑模型、</a:t>
            </a:r>
            <a:r>
              <a:rPr lang="en-US" altLang="zh-CN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YAML</a:t>
            </a:r>
            <a:r>
              <a:rPr lang="zh-CN" altLang="en-US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语言、和</a:t>
            </a:r>
            <a:r>
              <a:rPr lang="en-US" altLang="zh-CN" sz="20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Lambda Calculus</a:t>
            </a:r>
            <a:endParaRPr lang="zh-CN" altLang="en-US" sz="20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20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03361" y="163009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模型空间的</a:t>
            </a:r>
            <a:r>
              <a:rPr lang="zh-TW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代数运算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  <a:sym typeface="Wingdings" pitchFamily="2" charset="2"/>
              </a:rPr>
              <a:t>: </a:t>
            </a:r>
            <a: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Algebraic Closure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68" y="1923681"/>
            <a:ext cx="3410533" cy="27342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4572001" y="2639563"/>
            <a:ext cx="877163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2451398" y="4657937"/>
            <a:ext cx="877163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193240" y="2639563"/>
            <a:ext cx="877163" cy="507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242" y="2372630"/>
            <a:ext cx="3193036" cy="1947096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6049358" y="1923681"/>
            <a:ext cx="1732359" cy="374783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Calibri" panose="020F0502020204030204"/>
              </a:rPr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5129769" y="4393893"/>
            <a:ext cx="3985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代数编码的封闭性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所有计算的结果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，均为</a:t>
            </a:r>
            <a:r>
              <a:rPr lang="en-US" altLang="zh-CN" sz="12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AoS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域的元素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枚举过程中的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Token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总量可通过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B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的命名空间来控制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评估的计算过程可调用任何可计算</a:t>
            </a:r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(Computable)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的函数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7590750" y="2302039"/>
            <a:ext cx="937771" cy="555837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5678802" y="2111072"/>
            <a:ext cx="370557" cy="803179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608576" y="706167"/>
            <a:ext cx="8139115" cy="80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9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9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9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9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05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pPr marL="342763" indent="-342763" defTabSz="601025"/>
            <a:endParaRPr lang="zh-TW" altLang="en-US" sz="105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4425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56108" y="232734"/>
            <a:ext cx="8231784" cy="350863"/>
          </a:xfrm>
        </p:spPr>
        <p:txBody>
          <a:bodyPr/>
          <a:lstStyle/>
          <a:p>
            <a:pPr algn="ctr"/>
            <a:r>
              <a:rPr lang="zh-CN" altLang="en-US" sz="1799" b="1" dirty="0">
                <a:latin typeface="STXinwei" panose="02010800040101010101" pitchFamily="2" charset="-122"/>
                <a:ea typeface="STXinwei" panose="02010800040101010101" pitchFamily="2" charset="-122"/>
              </a:rPr>
              <a:t>在跨领域的决策均可利用偏序关系进行计算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5966" y="1131691"/>
            <a:ext cx="1414606" cy="10912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9E9B9-20D3-5449-AE25-24214D977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8605" y="3847716"/>
            <a:ext cx="1981070" cy="1291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9F9C1-CBA2-B742-A8C1-FC9D5A484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255" y="2315675"/>
            <a:ext cx="878250" cy="442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C57EE-3ABB-2049-AC8A-37DAE6E01F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255" y="2831595"/>
            <a:ext cx="878249" cy="442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E9D71C-507B-684A-BC49-7271DDE90D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254" y="3333607"/>
            <a:ext cx="878250" cy="4426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BE29A-E225-8E40-A91C-2910F10E5A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8605" y="2568767"/>
            <a:ext cx="1688886" cy="10240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/>
              <p:nvPr/>
            </p:nvSpPr>
            <p:spPr>
              <a:xfrm>
                <a:off x="7917518" y="1993559"/>
                <a:ext cx="231367" cy="2477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584" hangingPunct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49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518" y="1993559"/>
                <a:ext cx="231367" cy="247748"/>
              </a:xfrm>
              <a:prstGeom prst="ellipse">
                <a:avLst/>
              </a:prstGeom>
              <a:blipFill>
                <a:blip r:embed="rId8"/>
                <a:stretch>
                  <a:fillRect l="-10000" b="-45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1F1F2EC-127C-594D-846C-CF33F1674E3B}"/>
              </a:ext>
            </a:extLst>
          </p:cNvPr>
          <p:cNvSpPr/>
          <p:nvPr/>
        </p:nvSpPr>
        <p:spPr>
          <a:xfrm rot="2700000">
            <a:off x="7761264" y="1675510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FC47-8030-8644-8FF1-FFCD4E55E27D}"/>
              </a:ext>
            </a:extLst>
          </p:cNvPr>
          <p:cNvSpPr/>
          <p:nvPr/>
        </p:nvSpPr>
        <p:spPr>
          <a:xfrm rot="2700000">
            <a:off x="8161614" y="1671954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b="1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D9B946-B5F4-7443-A9CB-D7EE993D0E9E}"/>
              </a:ext>
            </a:extLst>
          </p:cNvPr>
          <p:cNvSpPr/>
          <p:nvPr/>
        </p:nvSpPr>
        <p:spPr>
          <a:xfrm rot="2700000">
            <a:off x="8630366" y="1758591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0BFBB1-8650-3147-9609-25002F907E76}"/>
              </a:ext>
            </a:extLst>
          </p:cNvPr>
          <p:cNvSpPr/>
          <p:nvPr/>
        </p:nvSpPr>
        <p:spPr>
          <a:xfrm rot="2700000">
            <a:off x="7945899" y="1671954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38088B-3924-5449-829B-1BE373ECC1BA}"/>
              </a:ext>
            </a:extLst>
          </p:cNvPr>
          <p:cNvSpPr/>
          <p:nvPr/>
        </p:nvSpPr>
        <p:spPr>
          <a:xfrm rot="2700000">
            <a:off x="8320051" y="1750868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BB44DB-4AF1-7D40-A00E-CA5474A309E3}"/>
              </a:ext>
            </a:extLst>
          </p:cNvPr>
          <p:cNvCxnSpPr>
            <a:cxnSpLocks/>
            <a:stCxn id="19" idx="0"/>
            <a:endCxn id="30" idx="3"/>
          </p:cNvCxnSpPr>
          <p:nvPr/>
        </p:nvCxnSpPr>
        <p:spPr>
          <a:xfrm flipH="1" flipV="1">
            <a:off x="7991973" y="1718028"/>
            <a:ext cx="41229" cy="27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4A8DA4-6430-1A4E-B52E-AFD3C671F8A2}"/>
              </a:ext>
            </a:extLst>
          </p:cNvPr>
          <p:cNvCxnSpPr>
            <a:cxnSpLocks/>
            <a:stCxn id="19" idx="0"/>
            <a:endCxn id="26" idx="3"/>
          </p:cNvCxnSpPr>
          <p:nvPr/>
        </p:nvCxnSpPr>
        <p:spPr>
          <a:xfrm flipV="1">
            <a:off x="8033202" y="1718028"/>
            <a:ext cx="174486" cy="275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B26D39-4465-DE4E-8BED-79BB8E37C6A5}"/>
              </a:ext>
            </a:extLst>
          </p:cNvPr>
          <p:cNvCxnSpPr>
            <a:cxnSpLocks/>
            <a:stCxn id="19" idx="7"/>
            <a:endCxn id="32" idx="2"/>
          </p:cNvCxnSpPr>
          <p:nvPr/>
        </p:nvCxnSpPr>
        <p:spPr>
          <a:xfrm flipV="1">
            <a:off x="8115002" y="1796942"/>
            <a:ext cx="212954" cy="23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43F800-0F43-9543-88F2-9F7CDBE57BB2}"/>
              </a:ext>
            </a:extLst>
          </p:cNvPr>
          <p:cNvCxnSpPr>
            <a:cxnSpLocks/>
            <a:stCxn id="19" idx="7"/>
            <a:endCxn id="29" idx="2"/>
          </p:cNvCxnSpPr>
          <p:nvPr/>
        </p:nvCxnSpPr>
        <p:spPr>
          <a:xfrm flipV="1">
            <a:off x="8115002" y="1804665"/>
            <a:ext cx="523269" cy="22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514465-8DDF-3D43-82C8-704290C7A3B1}"/>
              </a:ext>
            </a:extLst>
          </p:cNvPr>
          <p:cNvCxnSpPr>
            <a:cxnSpLocks/>
            <a:stCxn id="19" idx="0"/>
            <a:endCxn id="21" idx="3"/>
          </p:cNvCxnSpPr>
          <p:nvPr/>
        </p:nvCxnSpPr>
        <p:spPr>
          <a:xfrm flipH="1" flipV="1">
            <a:off x="7807338" y="1721583"/>
            <a:ext cx="225864" cy="271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75B54BF-BD9F-024A-8E63-22F272AB0E84}"/>
              </a:ext>
            </a:extLst>
          </p:cNvPr>
          <p:cNvSpPr/>
          <p:nvPr/>
        </p:nvSpPr>
        <p:spPr>
          <a:xfrm rot="2700000">
            <a:off x="7387515" y="1652800"/>
            <a:ext cx="53979" cy="5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FA7D59-2E56-A44A-B506-15C6811B1EC7}"/>
              </a:ext>
            </a:extLst>
          </p:cNvPr>
          <p:cNvSpPr/>
          <p:nvPr/>
        </p:nvSpPr>
        <p:spPr>
          <a:xfrm rot="2700000">
            <a:off x="8032968" y="1372923"/>
            <a:ext cx="53979" cy="5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75971F-48FB-F848-9DDB-883E3D574C7E}"/>
              </a:ext>
            </a:extLst>
          </p:cNvPr>
          <p:cNvSpPr/>
          <p:nvPr/>
        </p:nvSpPr>
        <p:spPr>
          <a:xfrm rot="2700000">
            <a:off x="8422553" y="1334755"/>
            <a:ext cx="53979" cy="5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D7B44D-3E63-4944-BB57-7B1AC864C5A9}"/>
              </a:ext>
            </a:extLst>
          </p:cNvPr>
          <p:cNvCxnSpPr>
            <a:cxnSpLocks/>
            <a:stCxn id="21" idx="0"/>
            <a:endCxn id="54" idx="2"/>
          </p:cNvCxnSpPr>
          <p:nvPr/>
        </p:nvCxnSpPr>
        <p:spPr>
          <a:xfrm flipV="1">
            <a:off x="7807338" y="1418997"/>
            <a:ext cx="233535" cy="26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551084-BD21-9243-A34F-74F327033BB8}"/>
              </a:ext>
            </a:extLst>
          </p:cNvPr>
          <p:cNvCxnSpPr>
            <a:cxnSpLocks/>
            <a:stCxn id="26" idx="0"/>
            <a:endCxn id="54" idx="3"/>
          </p:cNvCxnSpPr>
          <p:nvPr/>
        </p:nvCxnSpPr>
        <p:spPr>
          <a:xfrm flipH="1" flipV="1">
            <a:off x="8079042" y="1418997"/>
            <a:ext cx="128646" cy="26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4C47B6-3FA2-2C44-BC49-6D9A56057C53}"/>
              </a:ext>
            </a:extLst>
          </p:cNvPr>
          <p:cNvCxnSpPr>
            <a:cxnSpLocks/>
            <a:stCxn id="32" idx="0"/>
            <a:endCxn id="56" idx="2"/>
          </p:cNvCxnSpPr>
          <p:nvPr/>
        </p:nvCxnSpPr>
        <p:spPr>
          <a:xfrm flipV="1">
            <a:off x="8366126" y="1380829"/>
            <a:ext cx="64332" cy="37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2C01CB-8E8C-B64D-A0BD-B28E6849372C}"/>
              </a:ext>
            </a:extLst>
          </p:cNvPr>
          <p:cNvCxnSpPr>
            <a:cxnSpLocks/>
            <a:stCxn id="29" idx="1"/>
            <a:endCxn id="56" idx="3"/>
          </p:cNvCxnSpPr>
          <p:nvPr/>
        </p:nvCxnSpPr>
        <p:spPr>
          <a:xfrm flipH="1" flipV="1">
            <a:off x="8468627" y="1380829"/>
            <a:ext cx="169644" cy="38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014493-5C6B-3D48-9CE3-A52F2AD3C891}"/>
              </a:ext>
            </a:extLst>
          </p:cNvPr>
          <p:cNvSpPr/>
          <p:nvPr/>
        </p:nvSpPr>
        <p:spPr>
          <a:xfrm>
            <a:off x="7826423" y="973457"/>
            <a:ext cx="482449" cy="234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787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</a:rPr>
              <a:t>Best</a:t>
            </a:r>
            <a:endParaRPr lang="en-TW" sz="45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9E5FE5-7226-9843-9AA6-1BC655C394EC}"/>
              </a:ext>
            </a:extLst>
          </p:cNvPr>
          <p:cNvCxnSpPr>
            <a:cxnSpLocks/>
            <a:stCxn id="53" idx="0"/>
            <a:endCxn id="78" idx="3"/>
          </p:cNvCxnSpPr>
          <p:nvPr/>
        </p:nvCxnSpPr>
        <p:spPr>
          <a:xfrm flipV="1">
            <a:off x="7433589" y="1173308"/>
            <a:ext cx="463487" cy="487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0BB415-A436-9E4A-8247-A33A4992AED1}"/>
              </a:ext>
            </a:extLst>
          </p:cNvPr>
          <p:cNvCxnSpPr>
            <a:cxnSpLocks/>
            <a:stCxn id="54" idx="0"/>
            <a:endCxn id="78" idx="4"/>
          </p:cNvCxnSpPr>
          <p:nvPr/>
        </p:nvCxnSpPr>
        <p:spPr>
          <a:xfrm flipH="1" flipV="1">
            <a:off x="8067648" y="1207596"/>
            <a:ext cx="11394" cy="173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C15D625-B598-8F41-9C6A-3439E1FEF37A}"/>
              </a:ext>
            </a:extLst>
          </p:cNvPr>
          <p:cNvCxnSpPr>
            <a:cxnSpLocks/>
            <a:stCxn id="56" idx="1"/>
            <a:endCxn id="78" idx="5"/>
          </p:cNvCxnSpPr>
          <p:nvPr/>
        </p:nvCxnSpPr>
        <p:spPr>
          <a:xfrm flipH="1" flipV="1">
            <a:off x="8238219" y="1173308"/>
            <a:ext cx="192239" cy="16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84C68CA-6121-0F45-8DD4-0E7FD188587D}"/>
              </a:ext>
            </a:extLst>
          </p:cNvPr>
          <p:cNvSpPr txBox="1"/>
          <p:nvPr/>
        </p:nvSpPr>
        <p:spPr>
          <a:xfrm>
            <a:off x="5079076" y="2379746"/>
            <a:ext cx="1194558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偏序关系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阶段性任务的执行顺序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F307CC-02D6-C84F-A212-2F79E8D7022C}"/>
              </a:ext>
            </a:extLst>
          </p:cNvPr>
          <p:cNvSpPr txBox="1"/>
          <p:nvPr/>
        </p:nvSpPr>
        <p:spPr>
          <a:xfrm>
            <a:off x="5272592" y="883908"/>
            <a:ext cx="1066318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偏序关系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：高概率 ⋀ 低载重量</a:t>
            </a:r>
            <a:endParaRPr lang="en-TW" sz="52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/>
              <p:nvPr/>
            </p:nvSpPr>
            <p:spPr>
              <a:xfrm>
                <a:off x="6270839" y="2056212"/>
                <a:ext cx="426720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84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25" b="1" kern="1200">
                          <a:solidFill>
                            <a:srgbClr val="70AD47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𝐁𝐞𝐬𝐭</m:t>
                      </m:r>
                    </m:oMath>
                  </m:oMathPara>
                </a14:m>
                <a:endParaRPr lang="en-TW" sz="825" b="1" kern="1200" dirty="0">
                  <a:solidFill>
                    <a:srgbClr val="70AD47">
                      <a:lumMod val="75000"/>
                    </a:srgbClr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839" y="2056212"/>
                <a:ext cx="426720" cy="219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/>
              <p:nvPr/>
            </p:nvSpPr>
            <p:spPr>
              <a:xfrm>
                <a:off x="5082036" y="899911"/>
                <a:ext cx="332142" cy="299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584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49" i="1" kern="12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∅</m:t>
                      </m:r>
                    </m:oMath>
                  </m:oMathPara>
                </a14:m>
                <a:endParaRPr lang="en-TW" sz="1349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36" y="899911"/>
                <a:ext cx="332142" cy="2999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D696BC42-D19E-2547-85C6-27B8DB800456}"/>
              </a:ext>
            </a:extLst>
          </p:cNvPr>
          <p:cNvSpPr txBox="1"/>
          <p:nvPr/>
        </p:nvSpPr>
        <p:spPr>
          <a:xfrm>
            <a:off x="5123615" y="3736113"/>
            <a:ext cx="1268296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偏序关系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：</a:t>
            </a:r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财务支出</a:t>
            </a:r>
            <a:r>
              <a:rPr lang="zh-CN" altLang="en-US" sz="525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⋀ </a:t>
            </a:r>
            <a:r>
              <a:rPr lang="en-TW" sz="5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项目截止日期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CC08EFD-434A-B64C-BB49-828188417A2F}"/>
              </a:ext>
            </a:extLst>
          </p:cNvPr>
          <p:cNvCxnSpPr>
            <a:cxnSpLocks/>
          </p:cNvCxnSpPr>
          <p:nvPr/>
        </p:nvCxnSpPr>
        <p:spPr>
          <a:xfrm>
            <a:off x="6002737" y="3953222"/>
            <a:ext cx="0" cy="105955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C57EF3D-3226-A14F-BEE2-F402FE7DAD66}"/>
              </a:ext>
            </a:extLst>
          </p:cNvPr>
          <p:cNvSpPr txBox="1"/>
          <p:nvPr/>
        </p:nvSpPr>
        <p:spPr>
          <a:xfrm>
            <a:off x="8433404" y="1222963"/>
            <a:ext cx="317716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EO+LO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B983E4-B967-804B-B388-04B6CA94F650}"/>
              </a:ext>
            </a:extLst>
          </p:cNvPr>
          <p:cNvSpPr txBox="1"/>
          <p:nvPr/>
        </p:nvSpPr>
        <p:spPr>
          <a:xfrm>
            <a:off x="7931102" y="1274501"/>
            <a:ext cx="343364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EO+LOR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1407B87-CD54-2B44-BDBC-BCECDE7BF962}"/>
              </a:ext>
            </a:extLst>
          </p:cNvPr>
          <p:cNvSpPr txBox="1"/>
          <p:nvPr/>
        </p:nvSpPr>
        <p:spPr>
          <a:xfrm>
            <a:off x="7203955" y="1502101"/>
            <a:ext cx="369012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EOR+LOR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5A6CB36-6DA0-8740-81EE-3454C2075217}"/>
              </a:ext>
            </a:extLst>
          </p:cNvPr>
          <p:cNvSpPr txBox="1"/>
          <p:nvPr/>
        </p:nvSpPr>
        <p:spPr>
          <a:xfrm>
            <a:off x="8578457" y="1643523"/>
            <a:ext cx="240772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18A689-B7AB-F54A-A20D-B2C52FAF994A}"/>
              </a:ext>
            </a:extLst>
          </p:cNvPr>
          <p:cNvSpPr txBox="1"/>
          <p:nvPr/>
        </p:nvSpPr>
        <p:spPr>
          <a:xfrm>
            <a:off x="7735614" y="1528839"/>
            <a:ext cx="266420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EOR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B9B9F4-4C14-DF4A-9AAD-D5B60A39E5B3}"/>
              </a:ext>
            </a:extLst>
          </p:cNvPr>
          <p:cNvCxnSpPr>
            <a:cxnSpLocks/>
            <a:stCxn id="30" idx="0"/>
            <a:endCxn id="54" idx="2"/>
          </p:cNvCxnSpPr>
          <p:nvPr/>
        </p:nvCxnSpPr>
        <p:spPr>
          <a:xfrm flipV="1">
            <a:off x="7991973" y="1418998"/>
            <a:ext cx="48900" cy="26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22A73C92-17A9-8F49-AA7B-6EB5BEEBEF3F}"/>
              </a:ext>
            </a:extLst>
          </p:cNvPr>
          <p:cNvSpPr txBox="1"/>
          <p:nvPr/>
        </p:nvSpPr>
        <p:spPr>
          <a:xfrm>
            <a:off x="8123931" y="1551950"/>
            <a:ext cx="263214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D9D708-3D24-9E41-814A-CD120B3555E9}"/>
              </a:ext>
            </a:extLst>
          </p:cNvPr>
          <p:cNvSpPr txBox="1"/>
          <p:nvPr/>
        </p:nvSpPr>
        <p:spPr>
          <a:xfrm>
            <a:off x="8213487" y="1633645"/>
            <a:ext cx="2562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52AD32-6867-A245-8E47-28136722063F}"/>
              </a:ext>
            </a:extLst>
          </p:cNvPr>
          <p:cNvSpPr txBox="1"/>
          <p:nvPr/>
        </p:nvSpPr>
        <p:spPr>
          <a:xfrm>
            <a:off x="8431440" y="1650935"/>
            <a:ext cx="237566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771005C-C631-6D4C-B1B6-D7841381698A}"/>
              </a:ext>
            </a:extLst>
          </p:cNvPr>
          <p:cNvSpPr/>
          <p:nvPr/>
        </p:nvSpPr>
        <p:spPr>
          <a:xfrm rot="2700000">
            <a:off x="8479929" y="1762215"/>
            <a:ext cx="53979" cy="53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CBA067B-A3D7-584B-8251-EB87A223A492}"/>
              </a:ext>
            </a:extLst>
          </p:cNvPr>
          <p:cNvCxnSpPr>
            <a:cxnSpLocks/>
            <a:stCxn id="19" idx="7"/>
            <a:endCxn id="125" idx="2"/>
          </p:cNvCxnSpPr>
          <p:nvPr/>
        </p:nvCxnSpPr>
        <p:spPr>
          <a:xfrm flipV="1">
            <a:off x="8115002" y="1808289"/>
            <a:ext cx="372832" cy="221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173D62E-8C38-E841-A044-E8AF02EDD8DE}"/>
              </a:ext>
            </a:extLst>
          </p:cNvPr>
          <p:cNvCxnSpPr>
            <a:cxnSpLocks/>
            <a:stCxn id="125" idx="1"/>
            <a:endCxn id="56" idx="2"/>
          </p:cNvCxnSpPr>
          <p:nvPr/>
        </p:nvCxnSpPr>
        <p:spPr>
          <a:xfrm flipH="1" flipV="1">
            <a:off x="8430458" y="1380829"/>
            <a:ext cx="57376" cy="38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C6E893B-45FF-A74D-8C72-296B4EC3DC2B}"/>
              </a:ext>
            </a:extLst>
          </p:cNvPr>
          <p:cNvCxnSpPr>
            <a:cxnSpLocks/>
            <a:stCxn id="19" idx="1"/>
            <a:endCxn id="53" idx="3"/>
          </p:cNvCxnSpPr>
          <p:nvPr/>
        </p:nvCxnSpPr>
        <p:spPr>
          <a:xfrm flipH="1" flipV="1">
            <a:off x="7433589" y="1698874"/>
            <a:ext cx="517812" cy="33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94A34B11-1CCE-144D-95D0-7BFA98FE1B30}"/>
              </a:ext>
            </a:extLst>
          </p:cNvPr>
          <p:cNvSpPr txBox="1"/>
          <p:nvPr/>
        </p:nvSpPr>
        <p:spPr>
          <a:xfrm>
            <a:off x="7898524" y="1551714"/>
            <a:ext cx="343364" cy="150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EOR+LO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A2BD8639-02B7-614C-B795-3F1819D1C9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9950" y="3867379"/>
            <a:ext cx="1829716" cy="1080138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A60565DC-22DB-924C-B060-FD198CF894EC}"/>
              </a:ext>
            </a:extLst>
          </p:cNvPr>
          <p:cNvSpPr txBox="1"/>
          <p:nvPr/>
        </p:nvSpPr>
        <p:spPr>
          <a:xfrm>
            <a:off x="2509034" y="4840317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数值区间语义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84B2EC3-A0DC-5D4B-B1A2-8BA911EF16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923" y="2325952"/>
            <a:ext cx="1991886" cy="1161934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85BEAF1E-D6C4-9646-86E0-EF4B6B213F3C}"/>
              </a:ext>
            </a:extLst>
          </p:cNvPr>
          <p:cNvSpPr txBox="1"/>
          <p:nvPr/>
        </p:nvSpPr>
        <p:spPr>
          <a:xfrm>
            <a:off x="2509034" y="3454649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可达路径语义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516B321-273D-4E4E-921B-55E4A757D1A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724" y="991352"/>
            <a:ext cx="1882934" cy="1088416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8735524E-CE34-2C4F-A0D8-332F8CEDC1F6}"/>
              </a:ext>
            </a:extLst>
          </p:cNvPr>
          <p:cNvSpPr txBox="1"/>
          <p:nvPr/>
        </p:nvSpPr>
        <p:spPr>
          <a:xfrm>
            <a:off x="2394168" y="2062545"/>
            <a:ext cx="139653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可行性枚举语义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0291CC4-CCC8-7441-A3D9-F38BD9BE9941}"/>
              </a:ext>
            </a:extLst>
          </p:cNvPr>
          <p:cNvSpPr txBox="1"/>
          <p:nvPr/>
        </p:nvSpPr>
        <p:spPr>
          <a:xfrm>
            <a:off x="634791" y="1356794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系统决策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445082-8D11-4940-A0BC-2E31F7C8A499}"/>
              </a:ext>
            </a:extLst>
          </p:cNvPr>
          <p:cNvSpPr txBox="1"/>
          <p:nvPr/>
        </p:nvSpPr>
        <p:spPr>
          <a:xfrm>
            <a:off x="570543" y="4223921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财务会计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D6C01BF-FC88-A34B-9807-C8F75B16F43C}"/>
              </a:ext>
            </a:extLst>
          </p:cNvPr>
          <p:cNvSpPr txBox="1"/>
          <p:nvPr/>
        </p:nvSpPr>
        <p:spPr>
          <a:xfrm>
            <a:off x="591733" y="2889627"/>
            <a:ext cx="8771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路径优化</a:t>
            </a:r>
          </a:p>
        </p:txBody>
      </p:sp>
      <p:sp>
        <p:nvSpPr>
          <p:cNvPr id="70" name="内容占位符 2">
            <a:extLst>
              <a:ext uri="{FF2B5EF4-FFF2-40B4-BE49-F238E27FC236}">
                <a16:creationId xmlns:a16="http://schemas.microsoft.com/office/drawing/2014/main" id="{0337EBB4-F32D-794F-8EA6-A3695C55E36B}"/>
              </a:ext>
            </a:extLst>
          </p:cNvPr>
          <p:cNvSpPr txBox="1">
            <a:spLocks/>
          </p:cNvSpPr>
          <p:nvPr/>
        </p:nvSpPr>
        <p:spPr bwMode="auto">
          <a:xfrm>
            <a:off x="7299596" y="3905316"/>
            <a:ext cx="1346044" cy="302804"/>
          </a:xfrm>
          <a:prstGeom prst="rect">
            <a:avLst/>
          </a:prstGeom>
          <a:noFill/>
          <a:ln>
            <a:noFill/>
          </a:ln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defTabSz="601025">
              <a:buNone/>
            </a:pPr>
            <a:r>
              <a:rPr lang="en-US" altLang="zh-CN" sz="375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1970</a:t>
            </a:r>
            <a:r>
              <a:rPr lang="zh-CN" altLang="en-US" sz="375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年前，</a:t>
            </a:r>
            <a:endParaRPr lang="en-US" altLang="zh-CN" sz="375" kern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0" indent="0" defTabSz="601025">
              <a:buNone/>
            </a:pPr>
            <a:r>
              <a:rPr lang="zh-CN" altLang="en-US" sz="375" kern="1200" dirty="0">
                <a:latin typeface="STXinwei" panose="02010800040101010101" pitchFamily="2" charset="-122"/>
                <a:ea typeface="STXinwei" panose="02010800040101010101" pitchFamily="2" charset="-122"/>
              </a:rPr>
              <a:t>在可支配预算资源内，至少完成一次载人月球旅程</a:t>
            </a:r>
            <a:endParaRPr lang="zh-TW" altLang="en-US" sz="375" kern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9A1467-11CA-1D41-A6EF-423EA4AFA5E9}"/>
              </a:ext>
            </a:extLst>
          </p:cNvPr>
          <p:cNvSpPr/>
          <p:nvPr/>
        </p:nvSpPr>
        <p:spPr>
          <a:xfrm>
            <a:off x="7141773" y="4288930"/>
            <a:ext cx="556742" cy="1767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600" kern="1200" dirty="0">
                <a:solidFill>
                  <a:prstClr val="black"/>
                </a:solidFill>
                <a:latin typeface="Calibri" panose="020F0502020204030204"/>
              </a:rPr>
              <a:t>T</a:t>
            </a:r>
            <a:r>
              <a:rPr lang="en-TW" sz="600" kern="1200" dirty="0">
                <a:solidFill>
                  <a:prstClr val="black"/>
                </a:solidFill>
                <a:latin typeface="Calibri" panose="020F0502020204030204"/>
              </a:rPr>
              <a:t>&lt; 1970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0750F5-3C12-C148-9185-4FC2AE43E120}"/>
              </a:ext>
            </a:extLst>
          </p:cNvPr>
          <p:cNvSpPr/>
          <p:nvPr/>
        </p:nvSpPr>
        <p:spPr>
          <a:xfrm>
            <a:off x="7725322" y="4287846"/>
            <a:ext cx="556742" cy="1767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</a:rPr>
              <a:t>实际开销</a:t>
            </a:r>
            <a:r>
              <a:rPr lang="en-US" sz="375" kern="1200" dirty="0">
                <a:solidFill>
                  <a:prstClr val="black"/>
                </a:solidFill>
                <a:latin typeface="Calibri" panose="020F0502020204030204"/>
              </a:rPr>
              <a:t>&lt;</a:t>
            </a:r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</a:rPr>
              <a:t>预算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728CB78-2754-0A42-B8D6-BDA72B720780}"/>
              </a:ext>
            </a:extLst>
          </p:cNvPr>
          <p:cNvSpPr/>
          <p:nvPr/>
        </p:nvSpPr>
        <p:spPr>
          <a:xfrm>
            <a:off x="8308872" y="4287846"/>
            <a:ext cx="556742" cy="1767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450" kern="1200" dirty="0">
                <a:solidFill>
                  <a:prstClr val="black"/>
                </a:solidFill>
                <a:latin typeface="Calibri" panose="020F0502020204030204"/>
              </a:rPr>
              <a:t>成功登月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18AD9D9-824C-7545-88C3-918EE8E8152D}"/>
              </a:ext>
            </a:extLst>
          </p:cNvPr>
          <p:cNvSpPr/>
          <p:nvPr/>
        </p:nvSpPr>
        <p:spPr>
          <a:xfrm>
            <a:off x="7724317" y="4755286"/>
            <a:ext cx="556742" cy="17672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375" kern="1200" dirty="0">
                <a:solidFill>
                  <a:prstClr val="black"/>
                </a:solidFill>
                <a:latin typeface="Calibri" panose="020F0502020204030204"/>
              </a:rPr>
              <a:t>系统正确性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0FBF0DB-CE03-7649-963D-5FE63EE7D450}"/>
              </a:ext>
            </a:extLst>
          </p:cNvPr>
          <p:cNvCxnSpPr>
            <a:cxnSpLocks/>
            <a:stCxn id="83" idx="1"/>
            <a:endCxn id="24" idx="4"/>
          </p:cNvCxnSpPr>
          <p:nvPr/>
        </p:nvCxnSpPr>
        <p:spPr>
          <a:xfrm flipH="1" flipV="1">
            <a:off x="7420144" y="4465652"/>
            <a:ext cx="385706" cy="31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09FB496-4EE3-794D-81F8-F6E21B07A292}"/>
              </a:ext>
            </a:extLst>
          </p:cNvPr>
          <p:cNvCxnSpPr>
            <a:cxnSpLocks/>
            <a:stCxn id="83" idx="0"/>
            <a:endCxn id="80" idx="4"/>
          </p:cNvCxnSpPr>
          <p:nvPr/>
        </p:nvCxnSpPr>
        <p:spPr>
          <a:xfrm flipV="1">
            <a:off x="8002688" y="4464568"/>
            <a:ext cx="1005" cy="29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49A8850-1A8E-DF49-AEA2-11B403C296A8}"/>
              </a:ext>
            </a:extLst>
          </p:cNvPr>
          <p:cNvCxnSpPr>
            <a:cxnSpLocks/>
            <a:stCxn id="83" idx="7"/>
            <a:endCxn id="81" idx="4"/>
          </p:cNvCxnSpPr>
          <p:nvPr/>
        </p:nvCxnSpPr>
        <p:spPr>
          <a:xfrm flipV="1">
            <a:off x="8199527" y="4464568"/>
            <a:ext cx="387716" cy="31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92649C2-A42E-4D4B-9F13-985CFE46AB96}"/>
              </a:ext>
            </a:extLst>
          </p:cNvPr>
          <p:cNvSpPr txBox="1"/>
          <p:nvPr/>
        </p:nvSpPr>
        <p:spPr>
          <a:xfrm>
            <a:off x="483167" y="586963"/>
            <a:ext cx="110799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专业领域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C95223D-BA36-944E-B8CD-ABC05E5D56A9}"/>
              </a:ext>
            </a:extLst>
          </p:cNvPr>
          <p:cNvSpPr txBox="1"/>
          <p:nvPr/>
        </p:nvSpPr>
        <p:spPr>
          <a:xfrm>
            <a:off x="7542637" y="586963"/>
            <a:ext cx="110799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偏序结构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B415278-791B-9E47-BBF5-6197F70FB898}"/>
              </a:ext>
            </a:extLst>
          </p:cNvPr>
          <p:cNvSpPr txBox="1"/>
          <p:nvPr/>
        </p:nvSpPr>
        <p:spPr>
          <a:xfrm>
            <a:off x="2528668" y="586963"/>
            <a:ext cx="156966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领域专用语义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6BA065-60A6-4642-B817-DBEACCC3C6E1}"/>
              </a:ext>
            </a:extLst>
          </p:cNvPr>
          <p:cNvSpPr txBox="1"/>
          <p:nvPr/>
        </p:nvSpPr>
        <p:spPr>
          <a:xfrm>
            <a:off x="5035653" y="586963"/>
            <a:ext cx="156966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数据渲染形式</a:t>
            </a:r>
          </a:p>
        </p:txBody>
      </p:sp>
    </p:spTree>
    <p:extLst>
      <p:ext uri="{BB962C8B-B14F-4D97-AF65-F5344CB8AC3E}">
        <p14:creationId xmlns:p14="http://schemas.microsoft.com/office/powerpoint/2010/main" val="2758679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69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99" y="1690344"/>
            <a:ext cx="1161746" cy="129053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9"/>
          <p:cNvSpPr txBox="1"/>
          <p:nvPr/>
        </p:nvSpPr>
        <p:spPr>
          <a:xfrm>
            <a:off x="3788395" y="1222452"/>
            <a:ext cx="1358669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Page</a:t>
            </a:r>
          </a:p>
          <a:p>
            <a:pPr algn="ctr" defTabSz="685584" hangingPunct="1"/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(</a:t>
            </a:r>
            <a:r>
              <a:rPr lang="zh-TW" alt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网页</a:t>
            </a:r>
            <a:r>
              <a:rPr lang="en-US" altLang="zh-TW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)</a:t>
            </a:r>
            <a:endParaRPr lang="zh-TW" altLang="en-US"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endParaRPr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656" name="Google Shape;656;p69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82" y="1741324"/>
            <a:ext cx="1248014" cy="1047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9"/>
          <p:cNvCxnSpPr/>
          <p:nvPr/>
        </p:nvCxnSpPr>
        <p:spPr>
          <a:xfrm>
            <a:off x="6002904" y="1619822"/>
            <a:ext cx="15594" cy="29364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69"/>
          <p:cNvCxnSpPr/>
          <p:nvPr/>
        </p:nvCxnSpPr>
        <p:spPr>
          <a:xfrm flipH="1">
            <a:off x="2913061" y="1648311"/>
            <a:ext cx="9596" cy="28794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9" name="Google Shape;659;p69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491" y="3410533"/>
            <a:ext cx="545278" cy="60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9508" y="3373272"/>
            <a:ext cx="1156438" cy="878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9"/>
          <p:cNvSpPr txBox="1"/>
          <p:nvPr/>
        </p:nvSpPr>
        <p:spPr>
          <a:xfrm>
            <a:off x="892483" y="1071647"/>
            <a:ext cx="1161746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File</a:t>
            </a:r>
          </a:p>
          <a:p>
            <a:pPr algn="ctr" defTabSz="685584" hangingPunct="1"/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(</a:t>
            </a:r>
            <a:r>
              <a:rPr lang="zh-CN" alt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文件</a:t>
            </a:r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)</a:t>
            </a:r>
            <a:endParaRPr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663" name="Google Shape;663;p69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819" y="3265279"/>
            <a:ext cx="1161746" cy="105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9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28" y="3410533"/>
            <a:ext cx="844496" cy="76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9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716" y="1849163"/>
            <a:ext cx="2329816" cy="97289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16CE36B-957C-F140-BE73-681AD756C348}"/>
              </a:ext>
            </a:extLst>
          </p:cNvPr>
          <p:cNvSpPr txBox="1">
            <a:spLocks/>
          </p:cNvSpPr>
          <p:nvPr/>
        </p:nvSpPr>
        <p:spPr>
          <a:xfrm>
            <a:off x="313364" y="337035"/>
            <a:ext cx="8517273" cy="572252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526"/>
            <a:r>
              <a:rPr lang="en-US" sz="2398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命名空间领域</a:t>
            </a:r>
            <a:r>
              <a:rPr lang="en-US" sz="2398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398" dirty="0">
                <a:solidFill>
                  <a:srgbClr val="C0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Namespace </a:t>
            </a:r>
            <a:r>
              <a:rPr lang="en-US" altLang="zh-CN" sz="2398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or</a:t>
            </a:r>
            <a:r>
              <a:rPr lang="en-US" altLang="zh-CN" sz="2398" dirty="0">
                <a:solidFill>
                  <a:srgbClr val="C0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 Set</a:t>
            </a:r>
            <a:r>
              <a:rPr lang="en-US" altLang="zh-CN" sz="2398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en-US" sz="2398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中的三类数据资产</a:t>
            </a:r>
            <a:endParaRPr lang="en-TW" sz="134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9" name="Google Shape;654;p69">
            <a:extLst>
              <a:ext uri="{FF2B5EF4-FFF2-40B4-BE49-F238E27FC236}">
                <a16:creationId xmlns:a16="http://schemas.microsoft.com/office/drawing/2014/main" id="{21D3D772-1549-D547-A6A0-644304803BF6}"/>
              </a:ext>
            </a:extLst>
          </p:cNvPr>
          <p:cNvSpPr txBox="1"/>
          <p:nvPr/>
        </p:nvSpPr>
        <p:spPr>
          <a:xfrm>
            <a:off x="6784200" y="1295279"/>
            <a:ext cx="1517026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Service</a:t>
            </a:r>
          </a:p>
          <a:p>
            <a:pPr algn="ctr" defTabSz="685584" hangingPunct="1"/>
            <a:r>
              <a:rPr lang="en-US" altLang="zh-CN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(</a:t>
            </a:r>
            <a:r>
              <a:rPr lang="zh-TW" altLang="en-US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服务</a:t>
            </a:r>
            <a:r>
              <a:rPr lang="en-US" altLang="zh-TW" sz="2399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)</a:t>
            </a:r>
            <a:endParaRPr lang="zh-TW" altLang="en-US"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 defTabSz="685584" hangingPunct="1"/>
            <a:endParaRPr sz="2399" b="1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0" name="Picture 2" descr="Meta-Wiki">
            <a:extLst>
              <a:ext uri="{FF2B5EF4-FFF2-40B4-BE49-F238E27FC236}">
                <a16:creationId xmlns:a16="http://schemas.microsoft.com/office/drawing/2014/main" id="{D40C248C-7988-6E4E-86D5-0628BB07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9118" y="3290593"/>
            <a:ext cx="835826" cy="83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D9C33D-EDCB-A544-9D14-CC7B7496C530}"/>
              </a:ext>
            </a:extLst>
          </p:cNvPr>
          <p:cNvSpPr/>
          <p:nvPr/>
        </p:nvSpPr>
        <p:spPr>
          <a:xfrm>
            <a:off x="158942" y="3318990"/>
            <a:ext cx="8717060" cy="15932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具体数据内容</a:t>
            </a:r>
          </a:p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Data Content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6FBA25-87A8-A349-BABB-947929CA79F8}"/>
              </a:ext>
            </a:extLst>
          </p:cNvPr>
          <p:cNvCxnSpPr>
            <a:cxnSpLocks/>
          </p:cNvCxnSpPr>
          <p:nvPr/>
        </p:nvCxnSpPr>
        <p:spPr>
          <a:xfrm>
            <a:off x="4469264" y="3017331"/>
            <a:ext cx="0" cy="30165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19DFABA-F31B-5C48-AC53-8A0057056B4F}"/>
              </a:ext>
            </a:extLst>
          </p:cNvPr>
          <p:cNvGrpSpPr/>
          <p:nvPr/>
        </p:nvGrpSpPr>
        <p:grpSpPr>
          <a:xfrm>
            <a:off x="5064710" y="3290595"/>
            <a:ext cx="762668" cy="944722"/>
            <a:chOff x="6755584" y="4387832"/>
            <a:chExt cx="1017288" cy="1260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39C11B-70AB-B84A-AEB8-889D23769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584" y="4387832"/>
              <a:ext cx="1017288" cy="101728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961C70-162B-9C44-848B-02EA18A18534}"/>
                </a:ext>
              </a:extLst>
            </p:cNvPr>
            <p:cNvSpPr txBox="1"/>
            <p:nvPr/>
          </p:nvSpPr>
          <p:spPr>
            <a:xfrm>
              <a:off x="6932325" y="5062949"/>
              <a:ext cx="827901" cy="585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Personal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Knowledge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Container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AF5F03-0FA7-6E42-827B-BE04BF1944E7}"/>
              </a:ext>
            </a:extLst>
          </p:cNvPr>
          <p:cNvGrpSpPr/>
          <p:nvPr/>
        </p:nvGrpSpPr>
        <p:grpSpPr>
          <a:xfrm>
            <a:off x="209242" y="1637507"/>
            <a:ext cx="8934758" cy="1379824"/>
            <a:chOff x="-27141" y="2174497"/>
            <a:chExt cx="11917664" cy="190529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4EC065-1221-0448-BDF1-FE3DD81D10F2}"/>
                </a:ext>
              </a:extLst>
            </p:cNvPr>
            <p:cNvSpPr/>
            <p:nvPr/>
          </p:nvSpPr>
          <p:spPr>
            <a:xfrm>
              <a:off x="-27141" y="2174497"/>
              <a:ext cx="11917664" cy="1905293"/>
            </a:xfrm>
            <a:prstGeom prst="ellipse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584" hangingPunct="1"/>
              <a:endPara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411C42-0E40-7541-A9A9-C3AA88CBF0E8}"/>
                </a:ext>
              </a:extLst>
            </p:cNvPr>
            <p:cNvSpPr txBox="1"/>
            <p:nvPr/>
          </p:nvSpPr>
          <p:spPr>
            <a:xfrm>
              <a:off x="3936591" y="2436919"/>
              <a:ext cx="3991863" cy="110808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effectLst>
              <a:softEdge rad="97622"/>
            </a:effectLst>
          </p:spPr>
          <p:txBody>
            <a:bodyPr wrap="square" rtlCol="0">
              <a:spAutoFit/>
            </a:bodyPr>
            <a:lstStyle/>
            <a:p>
              <a:pPr algn="ctr" defTabSz="685584" hangingPunct="1"/>
              <a:r>
                <a:rPr lang="en-TW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抽象格式规范</a:t>
              </a:r>
            </a:p>
            <a:p>
              <a:pPr algn="ctr" defTabSz="685584" hangingPunct="1"/>
              <a:r>
                <a:rPr lang="en-TW" altLang="zh-CN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Abstract</a:t>
              </a:r>
              <a:r>
                <a:rPr lang="zh-CN" altLang="en-US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 </a:t>
              </a:r>
              <a:r>
                <a:rPr lang="en-US" altLang="zh-CN" sz="2399" kern="1200" dirty="0">
                  <a:solidFill>
                    <a:prstClr val="black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Specification</a:t>
              </a:r>
              <a:endPara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36162"/>
            <a:ext cx="8520600" cy="572476"/>
          </a:xfrm>
        </p:spPr>
        <p:txBody>
          <a:bodyPr>
            <a:normAutofit fontScale="90000"/>
          </a:bodyPr>
          <a:lstStyle/>
          <a:p>
            <a:pPr algn="ctr"/>
            <a:r>
              <a:rPr lang="en-TW" sz="23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CN" altLang="en-US" sz="23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：为跨领域、多层次的信息严谨地建立命名空间</a:t>
            </a:r>
            <a:br>
              <a:rPr lang="en-TW" sz="23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34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34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685584" hangingPunct="1"/>
            <a:fld id="{00000000-1234-1234-1234-123412341234}" type="slidenum">
              <a:rPr lang="en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584" hangingPunct="1"/>
              <a:t>36</a:t>
            </a:fld>
            <a:endParaRPr lang="en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960965" y="1177437"/>
            <a:ext cx="5724644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函子是</a:t>
            </a:r>
            <a:r>
              <a:rPr lang="en-TW" sz="23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联通多层次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系统数据的</a:t>
            </a:r>
            <a:r>
              <a:rPr lang="en-TW" sz="23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有向关系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380892" y="1533631"/>
            <a:ext cx="2805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050" kern="1200" dirty="0">
                <a:solidFill>
                  <a:prstClr val="white">
                    <a:lumMod val="65000"/>
                  </a:prst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Multi-scale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297307" y="4944057"/>
            <a:ext cx="284725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675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</a:t>
            </a:r>
            <a:r>
              <a:rPr 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4"/>
              </a:rPr>
              <a:t>Functor</a:t>
            </a:r>
            <a:r>
              <a:rPr 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en-US" sz="675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的介绍</a:t>
            </a:r>
            <a:r>
              <a:rPr lang="zh-CN" altLang="en-US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，请见：</a:t>
            </a:r>
            <a:r>
              <a:rPr lang="en-US" altLang="zh-CN" sz="675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5" action="ppaction://hlinksldjump"/>
              </a:rPr>
              <a:t>A General Theory of Natural Equivalence</a:t>
            </a:r>
            <a:endParaRPr lang="en-TW" sz="675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132189" y="1665824"/>
            <a:ext cx="7164309" cy="507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26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跨领域</a:t>
            </a:r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的语义需通过</a:t>
            </a:r>
            <a:r>
              <a:rPr lang="en-TW" sz="269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集合范畴</a:t>
            </a:r>
            <a:r>
              <a:rPr lang="en-TW" sz="26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转译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339930" y="4527862"/>
            <a:ext cx="4653872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基于元语言</a:t>
            </a:r>
            <a:r>
              <a:rPr lang="en-US" altLang="zh-CN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AoS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定义的</a:t>
            </a:r>
            <a:r>
              <a:rPr lang="en-US" altLang="zh-CN" sz="1349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  <a:cs typeface="+mn-cs"/>
              </a:rPr>
              <a:t>DSL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格式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集合范畴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/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),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体现一种</a:t>
            </a:r>
            <a:r>
              <a:rPr lang="zh-CN" altLang="en-US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数据类型的收敛性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734433-34AC-6645-AC45-5519C8CFAC30}"/>
              </a:ext>
            </a:extLst>
          </p:cNvPr>
          <p:cNvSpPr/>
          <p:nvPr/>
        </p:nvSpPr>
        <p:spPr>
          <a:xfrm>
            <a:off x="5459207" y="3443879"/>
            <a:ext cx="1328655" cy="771285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制定抽象规则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66C11C-C541-D24F-8CC1-A7DDF87DDD8B}"/>
              </a:ext>
            </a:extLst>
          </p:cNvPr>
          <p:cNvSpPr/>
          <p:nvPr/>
        </p:nvSpPr>
        <p:spPr>
          <a:xfrm>
            <a:off x="3781147" y="2166233"/>
            <a:ext cx="1678060" cy="456804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确认</a:t>
            </a:r>
          </a:p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安全性与活性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29999-44C9-894F-BD8C-B5351704F76B}"/>
              </a:ext>
            </a:extLst>
          </p:cNvPr>
          <p:cNvSpPr/>
          <p:nvPr/>
        </p:nvSpPr>
        <p:spPr>
          <a:xfrm>
            <a:off x="35093" y="3476646"/>
            <a:ext cx="1749708" cy="5369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领域现象数据</a:t>
            </a:r>
            <a:endParaRPr lang="en-TW" sz="11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0D2D5D-74CF-C746-A2CB-8A722EF10D26}"/>
              </a:ext>
            </a:extLst>
          </p:cNvPr>
          <p:cNvSpPr/>
          <p:nvPr/>
        </p:nvSpPr>
        <p:spPr>
          <a:xfrm>
            <a:off x="149349" y="3590901"/>
            <a:ext cx="1749708" cy="5369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领域现象数据</a:t>
            </a:r>
            <a:endParaRPr lang="en-TW" sz="11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BB6D33-F0E7-094D-B948-5F08FADCAD33}"/>
              </a:ext>
            </a:extLst>
          </p:cNvPr>
          <p:cNvSpPr/>
          <p:nvPr/>
        </p:nvSpPr>
        <p:spPr>
          <a:xfrm>
            <a:off x="263604" y="3705157"/>
            <a:ext cx="1749708" cy="536937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领域现象数据</a:t>
            </a:r>
            <a:endParaRPr lang="en-TW" sz="11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D38743-2ADE-CA45-A322-A45AFFCD1F97}"/>
              </a:ext>
            </a:extLst>
          </p:cNvPr>
          <p:cNvGrpSpPr/>
          <p:nvPr/>
        </p:nvGrpSpPr>
        <p:grpSpPr>
          <a:xfrm>
            <a:off x="7126756" y="3449716"/>
            <a:ext cx="1978219" cy="765448"/>
            <a:chOff x="9757870" y="4900357"/>
            <a:chExt cx="2638655" cy="10209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518422-A3D2-3B4C-BAAB-14894834CF5B}"/>
                </a:ext>
              </a:extLst>
            </p:cNvPr>
            <p:cNvSpPr/>
            <p:nvPr/>
          </p:nvSpPr>
          <p:spPr>
            <a:xfrm>
              <a:off x="9757870" y="4900357"/>
              <a:ext cx="2333855" cy="7161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r>
                <a:rPr lang="en-TW" sz="2000" kern="1200" dirty="0">
                  <a:solidFill>
                    <a:prstClr val="black"/>
                  </a:solidFill>
                  <a:latin typeface="ACADEMY ENGRAVED LET PLAIN:1.0" panose="02000000000000000000" pitchFamily="2" charset="0"/>
                  <a:ea typeface="STXinwei" panose="02010800040101010101" pitchFamily="2" charset="-122"/>
                </a:rPr>
                <a:t>个别项目目标</a:t>
              </a:r>
              <a:endParaRPr lang="en-TW" sz="11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40C6CE-1892-CE43-BDB3-AF71A7A6F0CD}"/>
                </a:ext>
              </a:extLst>
            </p:cNvPr>
            <p:cNvSpPr/>
            <p:nvPr/>
          </p:nvSpPr>
          <p:spPr>
            <a:xfrm>
              <a:off x="9910270" y="5052757"/>
              <a:ext cx="2333855" cy="7161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r>
                <a:rPr lang="en-TW" sz="2000" kern="1200" dirty="0">
                  <a:solidFill>
                    <a:prstClr val="black"/>
                  </a:solidFill>
                  <a:latin typeface="ACADEMY ENGRAVED LET PLAIN:1.0" panose="02000000000000000000" pitchFamily="2" charset="0"/>
                  <a:ea typeface="STXinwei" panose="02010800040101010101" pitchFamily="2" charset="-122"/>
                </a:rPr>
                <a:t>个别项目目标</a:t>
              </a:r>
              <a:endParaRPr lang="en-TW" sz="11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5AB389-200D-7F42-9DD1-81FF86A12E26}"/>
                </a:ext>
              </a:extLst>
            </p:cNvPr>
            <p:cNvSpPr/>
            <p:nvPr/>
          </p:nvSpPr>
          <p:spPr>
            <a:xfrm>
              <a:off x="10062670" y="5205157"/>
              <a:ext cx="2333855" cy="7161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r>
                <a:rPr lang="en-TW" sz="2000" kern="1200" dirty="0">
                  <a:solidFill>
                    <a:prstClr val="black"/>
                  </a:solidFill>
                  <a:latin typeface="ACADEMY ENGRAVED LET PLAIN:1.0" panose="02000000000000000000" pitchFamily="2" charset="0"/>
                  <a:ea typeface="STXinwei" panose="02010800040101010101" pitchFamily="2" charset="-122"/>
                </a:rPr>
                <a:t>个别项目目标</a:t>
              </a:r>
              <a:endParaRPr lang="en-TW" sz="1100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3E01B4-B551-4C43-9191-2F52044C89CB}"/>
              </a:ext>
            </a:extLst>
          </p:cNvPr>
          <p:cNvSpPr/>
          <p:nvPr/>
        </p:nvSpPr>
        <p:spPr>
          <a:xfrm>
            <a:off x="3678073" y="2808677"/>
            <a:ext cx="1787130" cy="7119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TW" sz="2099" kern="1200" dirty="0">
                <a:solidFill>
                  <a:srgbClr val="FF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代数化</a:t>
            </a:r>
            <a:r>
              <a:rPr lang="zh-CN" altLang="en-US" sz="2099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封闭</a:t>
            </a:r>
            <a:endParaRPr lang="en-US" altLang="zh-CN" sz="2099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  <a:p>
            <a:pPr algn="ctr" defTabSz="685584" hangingPunct="1"/>
            <a:r>
              <a:rPr lang="zh-CN" altLang="en-US" sz="2099" kern="1200" dirty="0">
                <a:solidFill>
                  <a:prstClr val="black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的命名空间</a:t>
            </a:r>
            <a:endParaRPr lang="en-TW" sz="1200" kern="1200" dirty="0">
              <a:solidFill>
                <a:prstClr val="black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DBF235F-9CDC-0D4C-84F1-62231FB03DCC}"/>
              </a:ext>
            </a:extLst>
          </p:cNvPr>
          <p:cNvSpPr/>
          <p:nvPr/>
        </p:nvSpPr>
        <p:spPr>
          <a:xfrm>
            <a:off x="2187419" y="3452591"/>
            <a:ext cx="1328655" cy="771285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调试具体参数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80401C-181C-5349-9E14-C0FF59FF31C1}"/>
              </a:ext>
            </a:extLst>
          </p:cNvPr>
          <p:cNvCxnSpPr>
            <a:cxnSpLocks/>
            <a:endCxn id="17" idx="5"/>
          </p:cNvCxnSpPr>
          <p:nvPr/>
        </p:nvCxnSpPr>
        <p:spPr>
          <a:xfrm flipH="1" flipV="1">
            <a:off x="5213461" y="2556140"/>
            <a:ext cx="22121" cy="237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A1CF32-4328-5645-BF62-D6CD3CAC8511}"/>
              </a:ext>
            </a:extLst>
          </p:cNvPr>
          <p:cNvCxnSpPr>
            <a:cxnSpLocks/>
          </p:cNvCxnSpPr>
          <p:nvPr/>
        </p:nvCxnSpPr>
        <p:spPr>
          <a:xfrm>
            <a:off x="4121775" y="2592559"/>
            <a:ext cx="0" cy="2379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909151-412D-6F4D-A144-233237C43621}"/>
              </a:ext>
            </a:extLst>
          </p:cNvPr>
          <p:cNvCxnSpPr>
            <a:cxnSpLocks/>
          </p:cNvCxnSpPr>
          <p:nvPr/>
        </p:nvCxnSpPr>
        <p:spPr>
          <a:xfrm flipH="1" flipV="1">
            <a:off x="5523210" y="3194961"/>
            <a:ext cx="274891" cy="1939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CE844C5-7E3F-C44D-B7F6-CE06CF2CB91A}"/>
              </a:ext>
            </a:extLst>
          </p:cNvPr>
          <p:cNvCxnSpPr>
            <a:cxnSpLocks/>
          </p:cNvCxnSpPr>
          <p:nvPr/>
        </p:nvCxnSpPr>
        <p:spPr>
          <a:xfrm>
            <a:off x="5236328" y="3449716"/>
            <a:ext cx="226576" cy="19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4655CB-CCBC-B847-A639-9E319A083F5B}"/>
              </a:ext>
            </a:extLst>
          </p:cNvPr>
          <p:cNvCxnSpPr>
            <a:cxnSpLocks/>
          </p:cNvCxnSpPr>
          <p:nvPr/>
        </p:nvCxnSpPr>
        <p:spPr>
          <a:xfrm>
            <a:off x="6737813" y="4036936"/>
            <a:ext cx="2729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7875B5-FCD2-1D42-B1F0-D1D44D397559}"/>
              </a:ext>
            </a:extLst>
          </p:cNvPr>
          <p:cNvCxnSpPr>
            <a:cxnSpLocks/>
          </p:cNvCxnSpPr>
          <p:nvPr/>
        </p:nvCxnSpPr>
        <p:spPr>
          <a:xfrm flipH="1" flipV="1">
            <a:off x="6737813" y="3674661"/>
            <a:ext cx="272929" cy="3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2140FCB-705D-5A4B-B193-E5B57D12A7E8}"/>
              </a:ext>
            </a:extLst>
          </p:cNvPr>
          <p:cNvCxnSpPr>
            <a:cxnSpLocks/>
          </p:cNvCxnSpPr>
          <p:nvPr/>
        </p:nvCxnSpPr>
        <p:spPr>
          <a:xfrm>
            <a:off x="1964540" y="4005831"/>
            <a:ext cx="2729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996B80-D601-B84D-B9FB-6271861BE38D}"/>
              </a:ext>
            </a:extLst>
          </p:cNvPr>
          <p:cNvCxnSpPr>
            <a:cxnSpLocks/>
          </p:cNvCxnSpPr>
          <p:nvPr/>
        </p:nvCxnSpPr>
        <p:spPr>
          <a:xfrm flipH="1" flipV="1">
            <a:off x="1964540" y="3643557"/>
            <a:ext cx="272929" cy="3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67DFB6-F815-B04E-B97F-CB9806F8BB78}"/>
              </a:ext>
            </a:extLst>
          </p:cNvPr>
          <p:cNvCxnSpPr>
            <a:cxnSpLocks/>
          </p:cNvCxnSpPr>
          <p:nvPr/>
        </p:nvCxnSpPr>
        <p:spPr>
          <a:xfrm flipH="1">
            <a:off x="3492784" y="3467934"/>
            <a:ext cx="288363" cy="228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78F2889-11D1-C446-BD79-0449D2B1193C}"/>
              </a:ext>
            </a:extLst>
          </p:cNvPr>
          <p:cNvCxnSpPr>
            <a:cxnSpLocks/>
          </p:cNvCxnSpPr>
          <p:nvPr/>
        </p:nvCxnSpPr>
        <p:spPr>
          <a:xfrm flipV="1">
            <a:off x="3293195" y="3237310"/>
            <a:ext cx="317601" cy="239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814FF6-C9FF-F342-AD5E-6B23940E0964}"/>
              </a:ext>
            </a:extLst>
          </p:cNvPr>
          <p:cNvSpPr txBox="1"/>
          <p:nvPr/>
        </p:nvSpPr>
        <p:spPr>
          <a:xfrm>
            <a:off x="5235582" y="4245707"/>
            <a:ext cx="177324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Abstract Specification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8977A1-C4AA-874E-ADD5-581452D4E72C}"/>
              </a:ext>
            </a:extLst>
          </p:cNvPr>
          <p:cNvSpPr txBox="1"/>
          <p:nvPr/>
        </p:nvSpPr>
        <p:spPr>
          <a:xfrm>
            <a:off x="1795208" y="4259682"/>
            <a:ext cx="211307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Concrete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F5E304-A73D-7442-9468-4F014F2DADD7}"/>
              </a:ext>
            </a:extLst>
          </p:cNvPr>
          <p:cNvSpPr txBox="1"/>
          <p:nvPr/>
        </p:nvSpPr>
        <p:spPr>
          <a:xfrm>
            <a:off x="5459207" y="2836253"/>
            <a:ext cx="3166512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TW" sz="1349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代数化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封闭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: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追溯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集合元素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(accountable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in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 well-defined </a:t>
            </a:r>
            <a:r>
              <a:rPr lang="en-US" altLang="zh-CN" sz="1349" kern="1200" dirty="0">
                <a:solidFill>
                  <a:srgbClr val="FF0000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  <a:cs typeface="+mn-cs"/>
              </a:rPr>
              <a:t>Set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527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456107" y="204120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1799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404841" y="823775"/>
            <a:ext cx="8387855" cy="173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3" tIns="34256" rIns="68513" bIns="34256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42763" indent="-342763" defTabSz="601025"/>
            <a:r>
              <a:rPr lang="en-US" altLang="zh-CN" sz="1799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17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17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规范：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决策难度可控：系统代数的封闭性，在不失可靠性的前提下</a:t>
            </a:r>
            <a:r>
              <a:rPr lang="zh-CN" altLang="en-TW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系统参数精度：根据领域需求，使用系统代数定制满足精度需求的</a:t>
            </a:r>
            <a:r>
              <a:rPr lang="zh-CN" altLang="en-TW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专用</a:t>
            </a:r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</a:t>
            </a:r>
            <a:endParaRPr lang="en-TW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685526" lvl="1" indent="-342763" defTabSz="601025"/>
            <a:r>
              <a:rPr lang="zh-CN" altLang="en-US" sz="179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拓展全局视野：通过遍历枚举法，在有限偏序集中检索解答方案的子空间。</a:t>
            </a:r>
            <a:endParaRPr lang="en-US" altLang="zh-CN" sz="179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5582222" y="3397176"/>
            <a:ext cx="171606" cy="55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5582222" y="3889550"/>
            <a:ext cx="1171801" cy="4244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200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4996321" y="2972746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6086818" y="3318479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6582416" y="3742909"/>
            <a:ext cx="90303" cy="208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5568281" y="2458619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5582222" y="2820893"/>
            <a:ext cx="157666" cy="15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6568476" y="2820893"/>
            <a:ext cx="104243" cy="49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5996515" y="3335020"/>
            <a:ext cx="261909" cy="4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5151443" y="4564108"/>
            <a:ext cx="2033357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6168122" y="4313980"/>
            <a:ext cx="1" cy="25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5167928" y="3335020"/>
            <a:ext cx="281294" cy="129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6887022" y="3680752"/>
            <a:ext cx="199990" cy="94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1706523" y="3013244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2797020" y="3358977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2278484" y="2499118"/>
            <a:ext cx="1171801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2292424" y="2861391"/>
            <a:ext cx="157666" cy="151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3278678" y="2861391"/>
            <a:ext cx="104243" cy="49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2706718" y="3375518"/>
            <a:ext cx="261909" cy="45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1847452" y="4595485"/>
            <a:ext cx="2033358" cy="4244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349" kern="1200" dirty="0">
                <a:solidFill>
                  <a:srgbClr val="E7E6E6">
                    <a:lumMod val="75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1878130" y="3375518"/>
            <a:ext cx="267100" cy="128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3583032" y="3721251"/>
            <a:ext cx="214183" cy="936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4009992" y="3236082"/>
            <a:ext cx="1073902" cy="444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TW" sz="1050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050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050" kern="1200" dirty="0">
              <a:solidFill>
                <a:prstClr val="white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5955550" y="3109168"/>
            <a:ext cx="1667192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3330799" y="2795310"/>
            <a:ext cx="5750509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CN" altLang="en-US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多领域知识均可根据偏序集的元结构，创建</a:t>
            </a:r>
            <a:r>
              <a:rPr lang="zh-CN" alt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适用于</a:t>
            </a:r>
            <a:r>
              <a:rPr lang="zh-CN" altLang="en-US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特定领域的</a:t>
            </a:r>
            <a:r>
              <a:rPr lang="en-US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DSL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4178007" y="769772"/>
            <a:ext cx="1271215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5815798" y="715674"/>
            <a:ext cx="144282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2292424" y="3437674"/>
            <a:ext cx="160968" cy="56148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2281786" y="3937004"/>
            <a:ext cx="1171801" cy="424430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700" kern="120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sz="1200" kern="1200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3281980" y="3783408"/>
            <a:ext cx="100941" cy="215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2864131" y="4361434"/>
            <a:ext cx="3555" cy="23405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6452498" y="1592442"/>
            <a:ext cx="117180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Precision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4800413" y="1191793"/>
            <a:ext cx="117180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Soundness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4863321" y="2004346"/>
            <a:ext cx="1171801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altLang="zh-CN" sz="1349" kern="1200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Terminable</a:t>
            </a:r>
            <a:endParaRPr lang="en-TW" sz="1349" kern="1200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6FF7C3-54A6-6443-A873-B7F31589E75F}"/>
              </a:ext>
            </a:extLst>
          </p:cNvPr>
          <p:cNvGrpSpPr/>
          <p:nvPr/>
        </p:nvGrpSpPr>
        <p:grpSpPr>
          <a:xfrm>
            <a:off x="7522365" y="3669615"/>
            <a:ext cx="762668" cy="944722"/>
            <a:chOff x="6755584" y="4387832"/>
            <a:chExt cx="1017288" cy="126012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2249302-086F-344B-ABE4-F4F885FC5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584" y="4387832"/>
              <a:ext cx="1017288" cy="101728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16FFCD-6AF9-D843-B15D-87CE8B723CA2}"/>
                </a:ext>
              </a:extLst>
            </p:cNvPr>
            <p:cNvSpPr txBox="1"/>
            <p:nvPr/>
          </p:nvSpPr>
          <p:spPr>
            <a:xfrm>
              <a:off x="6932325" y="5062949"/>
              <a:ext cx="827901" cy="585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Personal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Knowledge</a:t>
              </a:r>
            </a:p>
            <a:p>
              <a:pPr defTabSz="685584" hangingPunct="1"/>
              <a:r>
                <a:rPr lang="en-TW" sz="7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69F28108-DA01-A24B-9F5E-A86680BB2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39" t="7715" r="10365" b="10075"/>
          <a:stretch/>
        </p:blipFill>
        <p:spPr bwMode="auto">
          <a:xfrm>
            <a:off x="2815578" y="1586682"/>
            <a:ext cx="3516262" cy="1609763"/>
          </a:xfrm>
          <a:prstGeom prst="rect">
            <a:avLst/>
          </a:prstGeom>
          <a:noFill/>
          <a:effectLst>
            <a:reflection blurRad="6350" endPos="9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3" name="Google Shape;623;p68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34" y="2775826"/>
            <a:ext cx="536689" cy="45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8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809" y="843362"/>
            <a:ext cx="324691" cy="32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8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9702" y="2784623"/>
            <a:ext cx="489742" cy="4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8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39" y="2322904"/>
            <a:ext cx="747834" cy="29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8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512" y="839579"/>
            <a:ext cx="335190" cy="3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8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27" y="838733"/>
            <a:ext cx="335187" cy="33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8"/>
          <p:cNvPicPr preferRelativeResize="0"/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98" y="838731"/>
            <a:ext cx="324702" cy="333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8" descr="GitHub logo PNG">
            <a:extLst>
              <a:ext uri="{FF2B5EF4-FFF2-40B4-BE49-F238E27FC236}">
                <a16:creationId xmlns:a16="http://schemas.microsoft.com/office/drawing/2014/main" id="{BE383FB1-BAD1-BB40-9460-6B79DE01E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711" y="2660972"/>
            <a:ext cx="793143" cy="26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F1DD2B4-59A5-A946-91C7-878A638D1AF9}"/>
              </a:ext>
            </a:extLst>
          </p:cNvPr>
          <p:cNvSpPr txBox="1">
            <a:spLocks/>
          </p:cNvSpPr>
          <p:nvPr/>
        </p:nvSpPr>
        <p:spPr>
          <a:xfrm>
            <a:off x="313364" y="337035"/>
            <a:ext cx="8517273" cy="572252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526"/>
            <a:r>
              <a:rPr lang="en-US" sz="2398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互联互通的数据生态系统需要代数的封闭性与对称性</a:t>
            </a:r>
            <a:endParaRPr lang="en-TW" sz="134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79024B-3C71-6549-9C02-63F7BF7666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80" y="3030141"/>
            <a:ext cx="875071" cy="2795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D195C6-04DF-004E-9DBD-31943F02051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158" y="4132843"/>
            <a:ext cx="1477685" cy="1019183"/>
          </a:xfrm>
          <a:prstGeom prst="rect">
            <a:avLst/>
          </a:prstGeom>
        </p:spPr>
      </p:pic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8E619469-458A-0B46-A9F0-F71F921D11D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1396" y="4737775"/>
            <a:ext cx="276891" cy="276891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12E6E5B0-A501-3B4B-9EDD-F8EE586D40D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67507" y="4695531"/>
            <a:ext cx="354766" cy="354766"/>
          </a:xfrm>
          <a:prstGeom prst="rect">
            <a:avLst/>
          </a:prstGeom>
        </p:spPr>
      </p:pic>
      <p:pic>
        <p:nvPicPr>
          <p:cNvPr id="10" name="Graphic 9" descr="Headphones">
            <a:extLst>
              <a:ext uri="{FF2B5EF4-FFF2-40B4-BE49-F238E27FC236}">
                <a16:creationId xmlns:a16="http://schemas.microsoft.com/office/drawing/2014/main" id="{89E3A257-6E21-8445-A119-2D4D561BC6A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6680446" y="4818220"/>
            <a:ext cx="276891" cy="276891"/>
          </a:xfrm>
          <a:prstGeom prst="rect">
            <a:avLst/>
          </a:prstGeom>
        </p:spPr>
      </p:pic>
      <p:pic>
        <p:nvPicPr>
          <p:cNvPr id="12" name="Graphic 11" descr="Projector">
            <a:extLst>
              <a:ext uri="{FF2B5EF4-FFF2-40B4-BE49-F238E27FC236}">
                <a16:creationId xmlns:a16="http://schemas.microsoft.com/office/drawing/2014/main" id="{1CD3BD42-B1AD-4C4C-B655-E519E5F2C97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52476" y="4819078"/>
            <a:ext cx="276891" cy="276891"/>
          </a:xfrm>
          <a:prstGeom prst="rect">
            <a:avLst/>
          </a:prstGeom>
        </p:spPr>
      </p:pic>
      <p:pic>
        <p:nvPicPr>
          <p:cNvPr id="14" name="Graphic 13" descr="Printer">
            <a:extLst>
              <a:ext uri="{FF2B5EF4-FFF2-40B4-BE49-F238E27FC236}">
                <a16:creationId xmlns:a16="http://schemas.microsoft.com/office/drawing/2014/main" id="{426C6DF6-E3CA-A245-94E2-CD95ACD2E33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96801" y="4806465"/>
            <a:ext cx="276892" cy="276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93AC3F-7BEF-AB4D-8F7B-D0C65F0A2B65}"/>
              </a:ext>
            </a:extLst>
          </p:cNvPr>
          <p:cNvSpPr txBox="1"/>
          <p:nvPr/>
        </p:nvSpPr>
        <p:spPr>
          <a:xfrm>
            <a:off x="6451968" y="4272883"/>
            <a:ext cx="2379177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所有可能落地的传感器 (IoT) 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与社交网络</a:t>
            </a:r>
          </a:p>
        </p:txBody>
      </p:sp>
      <p:pic>
        <p:nvPicPr>
          <p:cNvPr id="17" name="Graphic 16" descr="Cell Tower">
            <a:extLst>
              <a:ext uri="{FF2B5EF4-FFF2-40B4-BE49-F238E27FC236}">
                <a16:creationId xmlns:a16="http://schemas.microsoft.com/office/drawing/2014/main" id="{D4473153-9224-C943-A9CC-57290D64BE58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50097" y="4770219"/>
            <a:ext cx="324892" cy="324892"/>
          </a:xfrm>
          <a:prstGeom prst="rect">
            <a:avLst/>
          </a:prstGeom>
        </p:spPr>
      </p:pic>
      <p:pic>
        <p:nvPicPr>
          <p:cNvPr id="19" name="Graphic 18" descr="Wireless router">
            <a:extLst>
              <a:ext uri="{FF2B5EF4-FFF2-40B4-BE49-F238E27FC236}">
                <a16:creationId xmlns:a16="http://schemas.microsoft.com/office/drawing/2014/main" id="{E1C20549-BDDB-C245-B92D-266445FDE52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74989" y="4757442"/>
            <a:ext cx="365120" cy="365120"/>
          </a:xfrm>
          <a:prstGeom prst="rect">
            <a:avLst/>
          </a:prstGeom>
        </p:spPr>
      </p:pic>
      <p:pic>
        <p:nvPicPr>
          <p:cNvPr id="22" name="Graphic 21" descr="Cloud Computing">
            <a:extLst>
              <a:ext uri="{FF2B5EF4-FFF2-40B4-BE49-F238E27FC236}">
                <a16:creationId xmlns:a16="http://schemas.microsoft.com/office/drawing/2014/main" id="{E3F9064C-0EA9-2746-A48E-00E88856135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17411" y="4718889"/>
            <a:ext cx="308049" cy="308049"/>
          </a:xfrm>
          <a:prstGeom prst="rect">
            <a:avLst/>
          </a:prstGeom>
        </p:spPr>
      </p:pic>
      <p:pic>
        <p:nvPicPr>
          <p:cNvPr id="24" name="Graphic 23" descr="Virtual Reality headset">
            <a:extLst>
              <a:ext uri="{FF2B5EF4-FFF2-40B4-BE49-F238E27FC236}">
                <a16:creationId xmlns:a16="http://schemas.microsoft.com/office/drawing/2014/main" id="{0953FF80-E54D-804B-A379-6EC8AA0EF4E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30270" y="4695531"/>
            <a:ext cx="354766" cy="354766"/>
          </a:xfrm>
          <a:prstGeom prst="rect">
            <a:avLst/>
          </a:prstGeom>
        </p:spPr>
      </p:pic>
      <p:pic>
        <p:nvPicPr>
          <p:cNvPr id="1026" name="Picture 2" descr="Facebook became Meta">
            <a:extLst>
              <a:ext uri="{FF2B5EF4-FFF2-40B4-BE49-F238E27FC236}">
                <a16:creationId xmlns:a16="http://schemas.microsoft.com/office/drawing/2014/main" id="{7DF73259-E3DC-AE41-802C-338924AC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35" y="4562633"/>
            <a:ext cx="866958" cy="48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Paper-less Facebook? - Forbes">
            <a:extLst>
              <a:ext uri="{FF2B5EF4-FFF2-40B4-BE49-F238E27FC236}">
                <a16:creationId xmlns:a16="http://schemas.microsoft.com/office/drawing/2014/main" id="{1D6B4D83-1335-7543-B5FF-AD024684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7640" y="4507794"/>
            <a:ext cx="576183" cy="57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4680A40-85BE-974D-B005-9FEA817F34AD}"/>
              </a:ext>
            </a:extLst>
          </p:cNvPr>
          <p:cNvSpPr txBox="1"/>
          <p:nvPr/>
        </p:nvSpPr>
        <p:spPr>
          <a:xfrm>
            <a:off x="3989906" y="3558303"/>
            <a:ext cx="1050288" cy="507575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65955"/>
          </a:effectLst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具体终端</a:t>
            </a:r>
          </a:p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呈现的数据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28157D-6101-2147-9408-202964B9A7B5}"/>
              </a:ext>
            </a:extLst>
          </p:cNvPr>
          <p:cNvSpPr txBox="1"/>
          <p:nvPr/>
        </p:nvSpPr>
        <p:spPr>
          <a:xfrm>
            <a:off x="3770209" y="2190819"/>
            <a:ext cx="1525937" cy="715196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softEdge rad="97622"/>
          </a:effectLst>
        </p:spPr>
        <p:txBody>
          <a:bodyPr wrap="squar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产业通用的抽象数据格式与通信标准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9FBC2-E06D-1844-90EC-0E3CC1A5F855}"/>
              </a:ext>
            </a:extLst>
          </p:cNvPr>
          <p:cNvSpPr txBox="1"/>
          <p:nvPr/>
        </p:nvSpPr>
        <p:spPr>
          <a:xfrm>
            <a:off x="43290" y="3381158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文件命名空间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047ED8-1503-114C-8F73-E6903FFFC958}"/>
              </a:ext>
            </a:extLst>
          </p:cNvPr>
          <p:cNvSpPr txBox="1"/>
          <p:nvPr/>
        </p:nvSpPr>
        <p:spPr>
          <a:xfrm>
            <a:off x="7847924" y="3238591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服务命名空间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A6584F-2FC5-CF45-99C7-578DF80D509A}"/>
              </a:ext>
            </a:extLst>
          </p:cNvPr>
          <p:cNvSpPr txBox="1"/>
          <p:nvPr/>
        </p:nvSpPr>
        <p:spPr>
          <a:xfrm>
            <a:off x="5664415" y="1370981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编码命名空间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D900C-2137-8545-91EC-B049EA90B8CE}"/>
              </a:ext>
            </a:extLst>
          </p:cNvPr>
          <p:cNvSpPr txBox="1"/>
          <p:nvPr/>
        </p:nvSpPr>
        <p:spPr>
          <a:xfrm>
            <a:off x="3806006" y="780239"/>
            <a:ext cx="1662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</a:p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浏览器的渲染功能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，可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将任何信息格式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，以贴切的格式，呈现给用户。</a:t>
            </a:r>
            <a:endParaRPr lang="zh-TW" altLang="en-US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86440F-A6CA-1245-9E55-45C12EAF8029}"/>
              </a:ext>
            </a:extLst>
          </p:cNvPr>
          <p:cNvSpPr txBox="1"/>
          <p:nvPr/>
        </p:nvSpPr>
        <p:spPr>
          <a:xfrm>
            <a:off x="1254095" y="2841177"/>
            <a:ext cx="1524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</a:p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通过版本控制、分布见证的时序逻辑，保障数据安全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4485A-D4EA-AF48-A801-18A975A59DE0}"/>
              </a:ext>
            </a:extLst>
          </p:cNvPr>
          <p:cNvSpPr txBox="1"/>
          <p:nvPr/>
        </p:nvSpPr>
        <p:spPr>
          <a:xfrm>
            <a:off x="6325851" y="2841177"/>
            <a:ext cx="1473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b="1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可终止性</a:t>
            </a:r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</a:p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根据计算资源的需求、及时部署计算资源和服务，保障系统的活性</a:t>
            </a:r>
          </a:p>
        </p:txBody>
      </p:sp>
      <p:pic>
        <p:nvPicPr>
          <p:cNvPr id="1028" name="Picture 4" descr="Pofolio Website - Html Css Javascript Logo Png, Transparent Png , Transparent  Png Image - PNGitem">
            <a:extLst>
              <a:ext uri="{FF2B5EF4-FFF2-40B4-BE49-F238E27FC236}">
                <a16:creationId xmlns:a16="http://schemas.microsoft.com/office/drawing/2014/main" id="{21CE4FB6-BBE8-1A47-A7B6-67437B7CD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8658" y="818465"/>
            <a:ext cx="680049" cy="6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WebGL Logo in SVG Vector or PNG File Format - Logo.wine">
            <a:extLst>
              <a:ext uri="{FF2B5EF4-FFF2-40B4-BE49-F238E27FC236}">
                <a16:creationId xmlns:a16="http://schemas.microsoft.com/office/drawing/2014/main" id="{F233A63E-6009-3646-9F67-CC7A7099D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1407" y="780133"/>
            <a:ext cx="998078" cy="66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Devsecops-Illustretion-ICon-1">
            <a:hlinkClick r:id="rId36"/>
            <a:extLst>
              <a:ext uri="{FF2B5EF4-FFF2-40B4-BE49-F238E27FC236}">
                <a16:creationId xmlns:a16="http://schemas.microsoft.com/office/drawing/2014/main" id="{897AA797-A3FF-1F4B-A72F-28BC1945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578" y="4041640"/>
            <a:ext cx="875071" cy="57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62C8B08-484A-B147-A838-E5ABC3363406}"/>
              </a:ext>
            </a:extLst>
          </p:cNvPr>
          <p:cNvSpPr txBox="1"/>
          <p:nvPr/>
        </p:nvSpPr>
        <p:spPr>
          <a:xfrm>
            <a:off x="2384133" y="1212311"/>
            <a:ext cx="122341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网页命名空间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E719C17-03DB-0C44-85C3-7F177C16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4272" y="1701495"/>
            <a:ext cx="2942076" cy="2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 fontScale="90000"/>
          </a:bodyPr>
          <a:lstStyle/>
          <a:p>
            <a:pPr algn="ctr" defTabSz="685475">
              <a:defRPr/>
            </a:pP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治理系统复杂性的核心挑战</a:t>
            </a:r>
            <a:b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超越以下三者之间的纠缠怪圈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3598730" y="770231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239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1830006" y="3325894"/>
            <a:ext cx="152940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5989683" y="3187339"/>
            <a:ext cx="188716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3733637" y="1276148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1807091" y="3768449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6094901" y="3630361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zh-CN" alt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120634" y="4123027"/>
            <a:ext cx="4498091" cy="50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标示语义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的精确程度可根据应用场景需求，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即时地调用可供决策的算法与相应的度量衡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5565387" y="4016113"/>
            <a:ext cx="312778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在有限的时间与计算资源内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1346337" y="874167"/>
            <a:ext cx="2137482" cy="92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系统建模所描述的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假设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断言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Assumptions/Assertions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与运行结果一致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28002-C793-3746-BDC1-192349870833}"/>
              </a:ext>
            </a:extLst>
          </p:cNvPr>
          <p:cNvSpPr txBox="1"/>
          <p:nvPr/>
        </p:nvSpPr>
        <p:spPr>
          <a:xfrm>
            <a:off x="5545270" y="1068024"/>
            <a:ext cx="27279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在代数化命名空间遍历枚举所有子集合，自然地保证模型生成的集合封闭性，因此可靠。</a:t>
            </a:r>
          </a:p>
          <a:p>
            <a:pPr algn="ctr" defTabSz="685584" hangingPunct="1"/>
            <a:endParaRPr lang="zh-TW" alt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03FFE-B41D-4548-8A23-8819155547B5}"/>
              </a:ext>
            </a:extLst>
          </p:cNvPr>
          <p:cNvSpPr txBox="1"/>
          <p:nvPr/>
        </p:nvSpPr>
        <p:spPr>
          <a:xfrm>
            <a:off x="848095" y="4604728"/>
            <a:ext cx="3043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跨领域的数据模型，可基于偏序关系的结构顺序，提供精准的条件比对模型的优劣性。</a:t>
            </a:r>
          </a:p>
          <a:p>
            <a:pPr marL="342793" lvl="1" algn="ctr" defTabSz="685584" hangingPunct="1"/>
            <a:endParaRPr lang="zh-CN" alt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C39EA-1475-5D47-907D-E7BB30CDF474}"/>
              </a:ext>
            </a:extLst>
          </p:cNvPr>
          <p:cNvSpPr txBox="1"/>
          <p:nvPr/>
        </p:nvSpPr>
        <p:spPr>
          <a:xfrm>
            <a:off x="5629526" y="4511793"/>
            <a:ext cx="29995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偏序集所标示的子空间，可根据应用需求设定假设与断言，控制计算的可终止性。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47FD9B-ED00-8F48-A06E-B696EB32E6B4}"/>
              </a:ext>
            </a:extLst>
          </p:cNvPr>
          <p:cNvSpPr/>
          <p:nvPr/>
        </p:nvSpPr>
        <p:spPr>
          <a:xfrm>
            <a:off x="6324540" y="2056632"/>
            <a:ext cx="1538745" cy="1203503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抽象特性</a:t>
            </a:r>
          </a:p>
          <a:p>
            <a:pPr algn="ctr" defTabSz="685584" hangingPunct="1"/>
            <a:r>
              <a:rPr lang="en-TW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Properties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2B05A8-CF26-0B47-9CED-6E95EA24922B}"/>
              </a:ext>
            </a:extLst>
          </p:cNvPr>
          <p:cNvSpPr/>
          <p:nvPr/>
        </p:nvSpPr>
        <p:spPr>
          <a:xfrm>
            <a:off x="1660585" y="2058136"/>
            <a:ext cx="1333809" cy="11461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具体编码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DSL Data Representation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70292579-D976-BD4F-A797-65DE9F316C1A}"/>
              </a:ext>
            </a:extLst>
          </p:cNvPr>
          <p:cNvSpPr/>
          <p:nvPr/>
        </p:nvSpPr>
        <p:spPr>
          <a:xfrm>
            <a:off x="3175644" y="1970046"/>
            <a:ext cx="2969176" cy="788120"/>
          </a:xfrm>
          <a:prstGeom prst="lef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2CB09BA-FA2E-7E49-97C2-CEC2CD986B46}"/>
              </a:ext>
            </a:extLst>
          </p:cNvPr>
          <p:cNvSpPr/>
          <p:nvPr/>
        </p:nvSpPr>
        <p:spPr>
          <a:xfrm>
            <a:off x="3175644" y="2634222"/>
            <a:ext cx="2969176" cy="842874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06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5EF5C7CD-21CD-7E43-AD30-EF7AE3485A2C}"/>
              </a:ext>
            </a:extLst>
          </p:cNvPr>
          <p:cNvGrpSpPr/>
          <p:nvPr/>
        </p:nvGrpSpPr>
        <p:grpSpPr>
          <a:xfrm>
            <a:off x="2281227" y="2064182"/>
            <a:ext cx="4351942" cy="2383792"/>
            <a:chOff x="3042824" y="2751978"/>
            <a:chExt cx="5804856" cy="317963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B47C4E4-C145-CE4B-A80F-5E2779ED72C9}"/>
                </a:ext>
              </a:extLst>
            </p:cNvPr>
            <p:cNvSpPr/>
            <p:nvPr/>
          </p:nvSpPr>
          <p:spPr>
            <a:xfrm>
              <a:off x="5550378" y="2751978"/>
              <a:ext cx="3297302" cy="3173895"/>
            </a:xfrm>
            <a:prstGeom prst="ellipse">
              <a:avLst/>
            </a:prstGeom>
            <a:noFill/>
            <a:ln w="254000">
              <a:solidFill>
                <a:srgbClr val="006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 hangingPunct="1">
                <a:buClr>
                  <a:srgbClr val="000000"/>
                </a:buClr>
                <a:defRPr/>
              </a:pPr>
              <a:endPara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5354331-D3FD-0C44-BC19-1663B6BE0E97}"/>
                </a:ext>
              </a:extLst>
            </p:cNvPr>
            <p:cNvSpPr/>
            <p:nvPr/>
          </p:nvSpPr>
          <p:spPr>
            <a:xfrm>
              <a:off x="3042824" y="2757714"/>
              <a:ext cx="3297302" cy="3173895"/>
            </a:xfrm>
            <a:prstGeom prst="ellipse">
              <a:avLst/>
            </a:prstGeom>
            <a:noFill/>
            <a:ln w="254000">
              <a:solidFill>
                <a:srgbClr val="006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12" hangingPunct="1">
                <a:buClr>
                  <a:srgbClr val="000000"/>
                </a:buClr>
                <a:defRPr/>
              </a:pPr>
              <a:endPara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4164180" y="2062470"/>
            <a:ext cx="2472011" cy="2379492"/>
          </a:xfrm>
          <a:prstGeom prst="ellipse">
            <a:avLst/>
          </a:prstGeom>
          <a:solidFill>
            <a:schemeClr val="bg1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12" hangingPunct="1">
              <a:buClr>
                <a:srgbClr val="000000"/>
              </a:buClr>
              <a:defRPr/>
            </a:pPr>
            <a:r>
              <a: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活性</a:t>
            </a: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</a:p>
          <a:p>
            <a:pPr algn="ctr" defTabSz="914012" hangingPunct="1">
              <a:buClr>
                <a:srgbClr val="000000"/>
              </a:buClr>
              <a:defRPr/>
            </a:pP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914012" hangingPunct="1">
              <a:buClr>
                <a:srgbClr val="000000"/>
              </a:buClr>
              <a:defRPr/>
            </a:pP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zh-CN" altLang="en-US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保证好事发生</a:t>
            </a:r>
            <a:r>
              <a:rPr lang="zh-CN" altLang="en-US" sz="1499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2249161" y="2062470"/>
            <a:ext cx="2514948" cy="2379493"/>
          </a:xfrm>
          <a:prstGeom prst="ellipse">
            <a:avLst/>
          </a:prstGeom>
          <a:solidFill>
            <a:schemeClr val="bg1">
              <a:lumMod val="65000"/>
            </a:schemeClr>
          </a:solidFill>
          <a:ln w="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12" hangingPunct="1">
              <a:buClr>
                <a:srgbClr val="000000"/>
              </a:buClr>
              <a:defRPr/>
            </a:pPr>
            <a:r>
              <a:rPr lang="en-TW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</a:t>
            </a: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en-TW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</a:p>
          <a:p>
            <a:pPr algn="ctr" defTabSz="914012" hangingPunct="1">
              <a:buClr>
                <a:srgbClr val="000000"/>
              </a:buClr>
              <a:defRPr/>
            </a:pPr>
            <a:endParaRPr lang="en-TW" sz="1799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914012" hangingPunct="1">
              <a:buClr>
                <a:srgbClr val="000000"/>
              </a:buClr>
              <a:defRPr/>
            </a:pPr>
            <a:r>
              <a:rPr lang="zh-CN" altLang="en-US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避免坏事发生</a:t>
            </a:r>
            <a:r>
              <a:rPr lang="zh-CN" altLang="en-US" sz="1799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799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530" y="225482"/>
            <a:ext cx="5697185" cy="346114"/>
          </a:xfrm>
        </p:spPr>
        <p:txBody>
          <a:bodyPr>
            <a:normAutofit/>
          </a:bodyPr>
          <a:lstStyle/>
          <a:p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000000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4</a:t>
            </a:fld>
            <a:endParaRPr lang="en" sz="999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4164181" y="2586237"/>
            <a:ext cx="646331" cy="1200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3599" kern="1200" dirty="0">
                <a:solidFill>
                  <a:srgbClr val="70AD47">
                    <a:lumMod val="40000"/>
                    <a:lumOff val="60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正</a:t>
            </a:r>
          </a:p>
          <a:p>
            <a:pPr defTabSz="685584" hangingPunct="1"/>
            <a:r>
              <a:rPr lang="en-TW" sz="3599" kern="1200" dirty="0">
                <a:solidFill>
                  <a:srgbClr val="70AD47">
                    <a:lumMod val="40000"/>
                    <a:lumOff val="60000"/>
                  </a:srgbClr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2470666" y="1491619"/>
            <a:ext cx="4031104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79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Correctness Assertion</a:t>
            </a:r>
            <a:r>
              <a:rPr lang="zh-CN" altLang="en-US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=</a:t>
            </a:r>
            <a:r>
              <a:rPr lang="zh-CN" altLang="en-US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TW" altLang="zh-CN" sz="179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Safety ^ Liveness</a:t>
            </a:r>
            <a:endParaRPr lang="en-TW" sz="179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2674260" y="1149770"/>
            <a:ext cx="3571722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系统正确性的逻辑断言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(assertion)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表达式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750609" y="4512582"/>
            <a:ext cx="364715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以上的Venn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Diagram, </a:t>
            </a:r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表达了</a:t>
            </a:r>
            <a:endParaRPr lang="en-US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安全与活性系统规格空间的交集与联集关系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BA7722-7172-8D49-BDFE-044FCF0E1071}"/>
              </a:ext>
            </a:extLst>
          </p:cNvPr>
          <p:cNvSpPr/>
          <p:nvPr/>
        </p:nvSpPr>
        <p:spPr>
          <a:xfrm>
            <a:off x="6596035" y="2080914"/>
            <a:ext cx="1141701" cy="500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F9286C-E63C-A943-9E09-71F2F25920C6}"/>
              </a:ext>
            </a:extLst>
          </p:cNvPr>
          <p:cNvSpPr/>
          <p:nvPr/>
        </p:nvSpPr>
        <p:spPr>
          <a:xfrm>
            <a:off x="7180347" y="984232"/>
            <a:ext cx="1187097" cy="637022"/>
          </a:xfrm>
          <a:prstGeom prst="ellipse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可能空间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637E4E6-B933-254D-9F22-3E51C0D0813A}"/>
              </a:ext>
            </a:extLst>
          </p:cNvPr>
          <p:cNvSpPr/>
          <p:nvPr/>
        </p:nvSpPr>
        <p:spPr>
          <a:xfrm>
            <a:off x="7864821" y="2074815"/>
            <a:ext cx="1108049" cy="5040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活性</a:t>
            </a:r>
            <a:endParaRPr lang="en-TW" sz="525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EC9EB1-4E2F-8E46-A761-9D8CFE9CFC6C}"/>
              </a:ext>
            </a:extLst>
          </p:cNvPr>
          <p:cNvSpPr/>
          <p:nvPr/>
        </p:nvSpPr>
        <p:spPr>
          <a:xfrm>
            <a:off x="7316481" y="3208069"/>
            <a:ext cx="880802" cy="63707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61EDC8-1E00-5145-85AA-124F7F9D3F67}"/>
              </a:ext>
            </a:extLst>
          </p:cNvPr>
          <p:cNvCxnSpPr>
            <a:cxnSpLocks/>
            <a:stCxn id="27" idx="1"/>
            <a:endCxn id="17" idx="4"/>
          </p:cNvCxnSpPr>
          <p:nvPr/>
        </p:nvCxnSpPr>
        <p:spPr>
          <a:xfrm flipH="1" flipV="1">
            <a:off x="7166886" y="2581175"/>
            <a:ext cx="278585" cy="72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7C9D74-8538-D644-B4EF-EAC636FF7D3F}"/>
              </a:ext>
            </a:extLst>
          </p:cNvPr>
          <p:cNvCxnSpPr>
            <a:cxnSpLocks/>
            <a:stCxn id="17" idx="0"/>
            <a:endCxn id="25" idx="3"/>
          </p:cNvCxnSpPr>
          <p:nvPr/>
        </p:nvCxnSpPr>
        <p:spPr>
          <a:xfrm flipV="1">
            <a:off x="7166886" y="1527964"/>
            <a:ext cx="187308" cy="55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5F725E-13B7-9E43-B8CA-BD1BFF1FF018}"/>
              </a:ext>
            </a:extLst>
          </p:cNvPr>
          <p:cNvCxnSpPr>
            <a:cxnSpLocks/>
            <a:stCxn id="27" idx="7"/>
            <a:endCxn id="26" idx="4"/>
          </p:cNvCxnSpPr>
          <p:nvPr/>
        </p:nvCxnSpPr>
        <p:spPr>
          <a:xfrm flipV="1">
            <a:off x="8068293" y="2578868"/>
            <a:ext cx="350553" cy="72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37E7B99-281D-E544-98F7-C87A94C2C4A4}"/>
              </a:ext>
            </a:extLst>
          </p:cNvPr>
          <p:cNvCxnSpPr>
            <a:cxnSpLocks/>
            <a:stCxn id="26" idx="0"/>
            <a:endCxn id="25" idx="5"/>
          </p:cNvCxnSpPr>
          <p:nvPr/>
        </p:nvCxnSpPr>
        <p:spPr>
          <a:xfrm flipH="1" flipV="1">
            <a:off x="8193597" y="1527964"/>
            <a:ext cx="225249" cy="54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6FE326D-9F07-0D47-AF28-02ABA0C4A4A7}"/>
              </a:ext>
            </a:extLst>
          </p:cNvPr>
          <p:cNvSpPr txBox="1"/>
          <p:nvPr/>
        </p:nvSpPr>
        <p:spPr>
          <a:xfrm>
            <a:off x="7123692" y="524025"/>
            <a:ext cx="1128835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并</a:t>
            </a:r>
            <a:r>
              <a:rPr lang="en-US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Join)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40684DA-FBBF-9B47-8F93-ECFE9C643309}"/>
              </a:ext>
            </a:extLst>
          </p:cNvPr>
          <p:cNvSpPr txBox="1"/>
          <p:nvPr/>
        </p:nvSpPr>
        <p:spPr>
          <a:xfrm>
            <a:off x="7123867" y="3835507"/>
            <a:ext cx="1252267" cy="415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20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交(Meet)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A62EE-598E-9A4F-B559-E4D7BDEE39E5}"/>
              </a:ext>
            </a:extLst>
          </p:cNvPr>
          <p:cNvSpPr/>
          <p:nvPr/>
        </p:nvSpPr>
        <p:spPr>
          <a:xfrm>
            <a:off x="57209" y="2052902"/>
            <a:ext cx="1743903" cy="12723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领域专用语言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685584" hangingPunct="1"/>
            <a:r>
              <a:rPr lang="en-US" altLang="zh-CN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(Domain Spec Lang):</a:t>
            </a:r>
          </a:p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以不容混淆的</a:t>
            </a:r>
          </a:p>
          <a:p>
            <a:pPr algn="ctr" defTabSz="685584" hangingPunct="1"/>
            <a:r>
              <a:rPr lang="en-TW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命名空间(Namespace)</a:t>
            </a:r>
          </a:p>
          <a:p>
            <a:pPr algn="ctr"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来标示系统运行时的</a:t>
            </a:r>
            <a:endParaRPr lang="en-US" altLang="zh-CN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 defTabSz="685584" hangingPunct="1"/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时空交互现象与关系</a:t>
            </a:r>
            <a:endParaRPr lang="en-TW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BC0EE5-B66B-8A44-BD1B-15E50F9DAAF3}"/>
              </a:ext>
            </a:extLst>
          </p:cNvPr>
          <p:cNvGrpSpPr/>
          <p:nvPr/>
        </p:nvGrpSpPr>
        <p:grpSpPr>
          <a:xfrm>
            <a:off x="197860" y="729528"/>
            <a:ext cx="1413670" cy="868363"/>
            <a:chOff x="263916" y="446045"/>
            <a:chExt cx="1885630" cy="11582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734FC1-5FA8-B04E-ACDA-1E203B2FB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3916" y="446045"/>
              <a:ext cx="1885630" cy="114736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FFB3B9-6B8D-FA4E-9A69-AA1862B45093}"/>
                </a:ext>
              </a:extLst>
            </p:cNvPr>
            <p:cNvSpPr/>
            <p:nvPr/>
          </p:nvSpPr>
          <p:spPr>
            <a:xfrm>
              <a:off x="318076" y="575532"/>
              <a:ext cx="1772232" cy="1028782"/>
            </a:xfrm>
            <a:prstGeom prst="ellipse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584" hangingPunct="1"/>
              <a:endParaRPr lang="en-TW" sz="1349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CB0888-33C4-5849-BC55-41A75889AA2D}"/>
              </a:ext>
            </a:extLst>
          </p:cNvPr>
          <p:cNvCxnSpPr>
            <a:cxnSpLocks/>
            <a:stCxn id="10" idx="2"/>
            <a:endCxn id="3" idx="0"/>
          </p:cNvCxnSpPr>
          <p:nvPr/>
        </p:nvCxnSpPr>
        <p:spPr>
          <a:xfrm>
            <a:off x="4486218" y="1860823"/>
            <a:ext cx="1129" cy="72541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n Arrow 19">
            <a:extLst>
              <a:ext uri="{FF2B5EF4-FFF2-40B4-BE49-F238E27FC236}">
                <a16:creationId xmlns:a16="http://schemas.microsoft.com/office/drawing/2014/main" id="{A42081C8-E54D-854B-A3CA-5364866CAF26}"/>
              </a:ext>
            </a:extLst>
          </p:cNvPr>
          <p:cNvSpPr/>
          <p:nvPr/>
        </p:nvSpPr>
        <p:spPr>
          <a:xfrm>
            <a:off x="418161" y="1579774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775179-E21C-594E-BE42-BCBB402C3882}"/>
              </a:ext>
            </a:extLst>
          </p:cNvPr>
          <p:cNvSpPr/>
          <p:nvPr/>
        </p:nvSpPr>
        <p:spPr>
          <a:xfrm>
            <a:off x="256548" y="3748508"/>
            <a:ext cx="1328655" cy="771285"/>
          </a:xfrm>
          <a:prstGeom prst="ellipse">
            <a:avLst/>
          </a:prstGeom>
          <a:solidFill>
            <a:srgbClr val="0068E6"/>
          </a:solidFill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确认</a:t>
            </a:r>
          </a:p>
          <a:p>
            <a:pPr algn="ctr" defTabSz="685584" hangingPunct="1"/>
            <a:r>
              <a:rPr lang="en-TW" sz="134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安全性与活性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9F14BCBE-25B9-B64B-9A95-2E07FEFD3D31}"/>
              </a:ext>
            </a:extLst>
          </p:cNvPr>
          <p:cNvSpPr/>
          <p:nvPr/>
        </p:nvSpPr>
        <p:spPr>
          <a:xfrm rot="10800000">
            <a:off x="1240001" y="1565784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7071AF-E539-D04C-B732-BD2489B27118}"/>
              </a:ext>
            </a:extLst>
          </p:cNvPr>
          <p:cNvSpPr txBox="1"/>
          <p:nvPr/>
        </p:nvSpPr>
        <p:spPr>
          <a:xfrm>
            <a:off x="86266" y="266663"/>
            <a:ext cx="177324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Abstract Specification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抽象规格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B988D2-896A-1A41-83D2-A8C7A2C30632}"/>
              </a:ext>
            </a:extLst>
          </p:cNvPr>
          <p:cNvSpPr txBox="1"/>
          <p:nvPr/>
        </p:nvSpPr>
        <p:spPr>
          <a:xfrm>
            <a:off x="46287" y="4555584"/>
            <a:ext cx="178286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Boundary Conditions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边界条件</a:t>
            </a: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01317D22-B467-B54B-9FE4-E2BD293D2F31}"/>
              </a:ext>
            </a:extLst>
          </p:cNvPr>
          <p:cNvSpPr/>
          <p:nvPr/>
        </p:nvSpPr>
        <p:spPr>
          <a:xfrm>
            <a:off x="407317" y="3339062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E4E7AAF3-8A00-724D-962B-9FEBBB44B6E3}"/>
              </a:ext>
            </a:extLst>
          </p:cNvPr>
          <p:cNvSpPr/>
          <p:nvPr/>
        </p:nvSpPr>
        <p:spPr>
          <a:xfrm rot="10800000">
            <a:off x="1226739" y="3352894"/>
            <a:ext cx="238776" cy="4454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endParaRPr lang="en-TW" sz="1349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50D5D6-4D8F-E341-9EC3-BA3706E7B703}"/>
              </a:ext>
            </a:extLst>
          </p:cNvPr>
          <p:cNvSpPr txBox="1"/>
          <p:nvPr/>
        </p:nvSpPr>
        <p:spPr>
          <a:xfrm>
            <a:off x="6474055" y="4492768"/>
            <a:ext cx="2781532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交集与联集关系可用偏续集表达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7CA87DC-E847-884C-8953-7BBB228E80CE}"/>
              </a:ext>
            </a:extLst>
          </p:cNvPr>
          <p:cNvSpPr/>
          <p:nvPr/>
        </p:nvSpPr>
        <p:spPr>
          <a:xfrm>
            <a:off x="4162081" y="2058022"/>
            <a:ext cx="2472011" cy="2379492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12" hangingPunct="1">
              <a:buClr>
                <a:srgbClr val="000000"/>
              </a:buClr>
              <a:defRPr/>
            </a:pPr>
            <a:endParaRPr lang="en-TW" sz="1499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8B7F0-9F95-9940-A02A-7DB6D2A93DE2}"/>
              </a:ext>
            </a:extLst>
          </p:cNvPr>
          <p:cNvSpPr txBox="1"/>
          <p:nvPr/>
        </p:nvSpPr>
        <p:spPr>
          <a:xfrm>
            <a:off x="6885512" y="341734"/>
            <a:ext cx="196945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owest upper bound (lub)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079BB7-2154-7044-934F-58847A89F053}"/>
              </a:ext>
            </a:extLst>
          </p:cNvPr>
          <p:cNvSpPr txBox="1"/>
          <p:nvPr/>
        </p:nvSpPr>
        <p:spPr>
          <a:xfrm>
            <a:off x="6770692" y="4122628"/>
            <a:ext cx="2051074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greatest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lower bound (glb)</a:t>
            </a: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hlinkClick r:id="rId3"/>
            <a:extLst>
              <a:ext uri="{FF2B5EF4-FFF2-40B4-BE49-F238E27FC236}">
                <a16:creationId xmlns:a16="http://schemas.microsoft.com/office/drawing/2014/main" id="{D4D277F2-65EA-F44E-8205-2BE3D95A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386" y="1229458"/>
            <a:ext cx="4044358" cy="322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B20B5-5252-A346-A1FC-32AFADF3F81C}"/>
              </a:ext>
            </a:extLst>
          </p:cNvPr>
          <p:cNvSpPr txBox="1"/>
          <p:nvPr/>
        </p:nvSpPr>
        <p:spPr>
          <a:xfrm>
            <a:off x="976367" y="4566778"/>
            <a:ext cx="324608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en.wikipedia.org</a:t>
            </a:r>
            <a:r>
              <a:rPr lang="en-US" dirty="0">
                <a:solidFill>
                  <a:srgbClr val="0070C0"/>
                </a:solidFill>
              </a:rPr>
              <a:t>/wiki/</a:t>
            </a:r>
            <a:r>
              <a:rPr lang="en-US" dirty="0" err="1">
                <a:solidFill>
                  <a:srgbClr val="0070C0"/>
                </a:solidFill>
              </a:rPr>
              <a:t>Johari_window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Google Shape;154;p31">
            <a:extLst>
              <a:ext uri="{FF2B5EF4-FFF2-40B4-BE49-F238E27FC236}">
                <a16:creationId xmlns:a16="http://schemas.microsoft.com/office/drawing/2014/main" id="{0ED0C2B5-0BB0-4B4A-8812-E0F64E8BC6CB}"/>
              </a:ext>
            </a:extLst>
          </p:cNvPr>
          <p:cNvSpPr txBox="1">
            <a:spLocks/>
          </p:cNvSpPr>
          <p:nvPr/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 fontScale="90000" lnSpcReduction="20000"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475">
              <a:defRPr/>
            </a:pPr>
            <a:r>
              <a:rPr lang="en-US" altLang="zh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Johari Window </a:t>
            </a: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与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 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Kuhn Cycle</a:t>
            </a:r>
            <a:b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</a:t>
            </a:r>
            <a:r>
              <a:rPr lang="zh-TW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具备封闭性的知识分类法</a:t>
            </a:r>
            <a:r>
              <a:rPr lang="en-US" altLang="zh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lang="zh-TW" altLang="en-US"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03E09F0-F618-5D41-9149-8EAFDF9EDFEE}"/>
              </a:ext>
            </a:extLst>
          </p:cNvPr>
          <p:cNvGraphicFramePr/>
          <p:nvPr/>
        </p:nvGraphicFramePr>
        <p:xfrm>
          <a:off x="3957516" y="1240618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24E1B4A9-C5D3-F641-8FAD-985752532FDC}"/>
              </a:ext>
            </a:extLst>
          </p:cNvPr>
          <p:cNvSpPr/>
          <p:nvPr/>
        </p:nvSpPr>
        <p:spPr>
          <a:xfrm rot="2255084">
            <a:off x="7404199" y="619766"/>
            <a:ext cx="221597" cy="925485"/>
          </a:xfrm>
          <a:prstGeom prst="curvedRightArrow">
            <a:avLst>
              <a:gd name="adj1" fmla="val 25000"/>
              <a:gd name="adj2" fmla="val 50000"/>
              <a:gd name="adj3" fmla="val 48562"/>
            </a:avLst>
          </a:prstGeom>
          <a:solidFill>
            <a:srgbClr val="0070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562E50-1E62-9440-B886-473A5B80BB09}"/>
              </a:ext>
            </a:extLst>
          </p:cNvPr>
          <p:cNvSpPr txBox="1"/>
          <p:nvPr/>
        </p:nvSpPr>
        <p:spPr>
          <a:xfrm>
            <a:off x="7723110" y="836701"/>
            <a:ext cx="108843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Pre-Science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（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Blind Spot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）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5383F1-1AE1-3B40-BAD8-6B2EE2463236}"/>
              </a:ext>
            </a:extLst>
          </p:cNvPr>
          <p:cNvSpPr/>
          <p:nvPr/>
        </p:nvSpPr>
        <p:spPr>
          <a:xfrm>
            <a:off x="6447183" y="265129"/>
            <a:ext cx="2358887" cy="1682941"/>
          </a:xfrm>
          <a:prstGeom prst="roundRect">
            <a:avLst>
              <a:gd name="adj" fmla="val 3156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W" sz="1600" dirty="0"/>
              <a:t>Anomoly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36EDF6-E7FD-7E44-8403-0835F73B3577}"/>
              </a:ext>
            </a:extLst>
          </p:cNvPr>
          <p:cNvSpPr txBox="1"/>
          <p:nvPr/>
        </p:nvSpPr>
        <p:spPr>
          <a:xfrm>
            <a:off x="7081454" y="239786"/>
            <a:ext cx="1487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Incommensurable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不可通约的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E97740-E2D7-9F4B-9219-82FF169BBC4E}"/>
              </a:ext>
            </a:extLst>
          </p:cNvPr>
          <p:cNvSpPr txBox="1"/>
          <p:nvPr/>
        </p:nvSpPr>
        <p:spPr>
          <a:xfrm>
            <a:off x="4951997" y="4822305"/>
            <a:ext cx="3315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Original Diagram from: </a:t>
            </a:r>
            <a:r>
              <a:rPr lang="en-US" sz="700" dirty="0">
                <a:hlinkClick r:id="rId10"/>
              </a:rPr>
              <a:t>https://</a:t>
            </a:r>
            <a:r>
              <a:rPr lang="en-US" sz="700" dirty="0" err="1">
                <a:hlinkClick r:id="rId10"/>
              </a:rPr>
              <a:t>www.thwink.org</a:t>
            </a:r>
            <a:r>
              <a:rPr lang="en-US" sz="700" dirty="0">
                <a:hlinkClick r:id="rId10"/>
              </a:rPr>
              <a:t>/sustain/glossary/</a:t>
            </a:r>
            <a:r>
              <a:rPr lang="en-US" sz="700" dirty="0" err="1">
                <a:hlinkClick r:id="rId10"/>
              </a:rPr>
              <a:t>KuhnCycle.htm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1199826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E719C17-03DB-0C44-85C3-7F177C16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4272" y="1701495"/>
            <a:ext cx="2942076" cy="24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/>
          <a:p>
            <a:pPr algn="ctr" defTabSz="685475">
              <a:defRPr/>
            </a:pPr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管理开放性知识空间的思路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5344371" y="881165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2399" b="1" kern="1200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1674869" y="2948783"/>
            <a:ext cx="152940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6015906" y="2886698"/>
            <a:ext cx="188716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 dirty="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2399" b="1" kern="1200" dirty="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5479278" y="1387082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1577796" y="3383990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6121124" y="3329720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zh-CN" alt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28002-C793-3746-BDC1-192349870833}"/>
              </a:ext>
            </a:extLst>
          </p:cNvPr>
          <p:cNvSpPr txBox="1"/>
          <p:nvPr/>
        </p:nvSpPr>
        <p:spPr>
          <a:xfrm>
            <a:off x="791561" y="1006255"/>
            <a:ext cx="2942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zh-TW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在历史进程中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，根据当时的认知边界，增加需要的词汇，逐步地拓展对知识编码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2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endParaRPr lang="zh-TW" altLang="en-US" sz="12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03FFE-B41D-4548-8A23-8819155547B5}"/>
              </a:ext>
            </a:extLst>
          </p:cNvPr>
          <p:cNvSpPr txBox="1"/>
          <p:nvPr/>
        </p:nvSpPr>
        <p:spPr>
          <a:xfrm>
            <a:off x="276893" y="4708052"/>
            <a:ext cx="40752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知识内容的精确性，可基于偏序关系的结构顺序，在需要精确信息的应用场景，适度地增加信息的精确性。</a:t>
            </a:r>
          </a:p>
          <a:p>
            <a:pPr marL="342793" lvl="1" algn="ctr" defTabSz="685584" hangingPunct="1"/>
            <a:endParaRPr lang="zh-CN" altLang="en-US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C39EA-1475-5D47-907D-E7BB30CDF474}"/>
              </a:ext>
            </a:extLst>
          </p:cNvPr>
          <p:cNvSpPr txBox="1"/>
          <p:nvPr/>
        </p:nvSpPr>
        <p:spPr>
          <a:xfrm>
            <a:off x="4755347" y="4560330"/>
            <a:ext cx="40752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利用伴随函子的反复映射，</a:t>
            </a:r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超越怪圈。 因为函子可以分辨</a:t>
            </a:r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数据的类型，所以能利用不同类型的数据来控制计算的</a:t>
            </a:r>
            <a:endParaRPr lang="en-US" altLang="zh-CN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可终止性。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0A795E4-4ABB-E241-AF40-E95818A5E1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471619"/>
              </p:ext>
            </p:extLst>
          </p:nvPr>
        </p:nvGraphicFramePr>
        <p:xfrm>
          <a:off x="3756950" y="823337"/>
          <a:ext cx="1723549" cy="112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Curved Right Arrow 22">
            <a:extLst>
              <a:ext uri="{FF2B5EF4-FFF2-40B4-BE49-F238E27FC236}">
                <a16:creationId xmlns:a16="http://schemas.microsoft.com/office/drawing/2014/main" id="{2D3D68E8-DB42-9E4D-8D1A-2A4B8BAC8157}"/>
              </a:ext>
            </a:extLst>
          </p:cNvPr>
          <p:cNvSpPr/>
          <p:nvPr/>
        </p:nvSpPr>
        <p:spPr>
          <a:xfrm rot="5699239">
            <a:off x="5077895" y="591416"/>
            <a:ext cx="106506" cy="418775"/>
          </a:xfrm>
          <a:prstGeom prst="curvedRightArrow">
            <a:avLst>
              <a:gd name="adj1" fmla="val 25000"/>
              <a:gd name="adj2" fmla="val 50000"/>
              <a:gd name="adj3" fmla="val 48562"/>
            </a:avLst>
          </a:prstGeom>
          <a:solidFill>
            <a:srgbClr val="0070C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F062C3-10AC-D045-A6C9-4C340175FF4F}"/>
              </a:ext>
            </a:extLst>
          </p:cNvPr>
          <p:cNvSpPr txBox="1"/>
          <p:nvPr/>
        </p:nvSpPr>
        <p:spPr>
          <a:xfrm>
            <a:off x="5069738" y="853230"/>
            <a:ext cx="4956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600" dirty="0">
                <a:solidFill>
                  <a:schemeClr val="tx1"/>
                </a:solidFill>
              </a:rPr>
              <a:t>Blind spot</a:t>
            </a: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6A66748E-5829-434C-8453-4989AD03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1748" y="3730652"/>
            <a:ext cx="1057274" cy="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24427CC-BAA4-C14A-A53A-B675EE93760D}"/>
              </a:ext>
            </a:extLst>
          </p:cNvPr>
          <p:cNvSpPr/>
          <p:nvPr/>
        </p:nvSpPr>
        <p:spPr>
          <a:xfrm>
            <a:off x="7795678" y="3898115"/>
            <a:ext cx="863102" cy="620756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抽象特性</a:t>
            </a:r>
          </a:p>
          <a:p>
            <a:pPr algn="ctr" defTabSz="685584" hangingPunct="1"/>
            <a:r>
              <a:rPr lang="en-TW" altLang="zh-CN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zh-CN" altLang="en-US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Properties</a:t>
            </a:r>
            <a:endParaRPr lang="en-TW" sz="70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1E8033-4FFF-884E-B424-EF58333D87EC}"/>
              </a:ext>
            </a:extLst>
          </p:cNvPr>
          <p:cNvSpPr/>
          <p:nvPr/>
        </p:nvSpPr>
        <p:spPr>
          <a:xfrm>
            <a:off x="5286871" y="3935194"/>
            <a:ext cx="852357" cy="5911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en-TW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具体编码</a:t>
            </a:r>
          </a:p>
          <a:p>
            <a:pPr algn="ctr" defTabSz="685584" hangingPunct="1"/>
            <a:r>
              <a:rPr lang="en-TW" sz="70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DSL Data Representation</a:t>
            </a:r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32A61782-12E9-9D48-B314-0A8BCA092760}"/>
              </a:ext>
            </a:extLst>
          </p:cNvPr>
          <p:cNvSpPr/>
          <p:nvPr/>
        </p:nvSpPr>
        <p:spPr>
          <a:xfrm>
            <a:off x="6172679" y="3776714"/>
            <a:ext cx="1665450" cy="406505"/>
          </a:xfrm>
          <a:prstGeom prst="lef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sz="700" dirty="0"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endParaRPr lang="en-TW" sz="7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5971549-E8FD-AA42-9350-171C6BD977A5}"/>
              </a:ext>
            </a:extLst>
          </p:cNvPr>
          <p:cNvSpPr/>
          <p:nvPr/>
        </p:nvSpPr>
        <p:spPr>
          <a:xfrm>
            <a:off x="6182618" y="4182808"/>
            <a:ext cx="1665450" cy="434747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dirty="0">
                <a:latin typeface="STXinwei" panose="02010800040101010101" pitchFamily="2" charset="-122"/>
                <a:ea typeface="STXinwei" panose="02010800040101010101" pitchFamily="2" charset="-122"/>
              </a:rPr>
              <a:t>超越怪圈的伴随函子</a:t>
            </a:r>
            <a:r>
              <a:rPr lang="zh-CN" altLang="en-US" sz="700" dirty="0"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endParaRPr lang="en-TW" sz="7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5C665B-ECA6-274B-9092-26C4ADCDC4C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4005" y="3894373"/>
            <a:ext cx="850596" cy="772858"/>
          </a:xfrm>
          <a:prstGeom prst="rect">
            <a:avLst/>
          </a:prstGeom>
        </p:spPr>
      </p:pic>
      <p:pic>
        <p:nvPicPr>
          <p:cNvPr id="31" name="Picture 2" descr="identify lub glb poset">
            <a:extLst>
              <a:ext uri="{FF2B5EF4-FFF2-40B4-BE49-F238E27FC236}">
                <a16:creationId xmlns:a16="http://schemas.microsoft.com/office/drawing/2014/main" id="{C959CCD1-1546-4C4E-94D3-8DE0C54E6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74703" y="3845527"/>
            <a:ext cx="901744" cy="8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2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532025" y="4124728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/>
          <a:p>
            <a:pPr algn="ctr" defTabSz="685475">
              <a:defRPr/>
            </a:pPr>
            <a:r>
              <a:rPr lang="zh-CN" altLang="en-TW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所有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的数据，均可标示为“独特的”有向关系，再根据集合论与可达性语义来论证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graphicFrame>
        <p:nvGraphicFramePr>
          <p:cNvPr id="24" name="Table 90">
            <a:extLst>
              <a:ext uri="{FF2B5EF4-FFF2-40B4-BE49-F238E27FC236}">
                <a16:creationId xmlns:a16="http://schemas.microsoft.com/office/drawing/2014/main" id="{C1E0C46B-B976-7941-812E-42007211C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584947"/>
              </p:ext>
            </p:extLst>
          </p:nvPr>
        </p:nvGraphicFramePr>
        <p:xfrm>
          <a:off x="1754438" y="1370556"/>
          <a:ext cx="5833908" cy="24575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27785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3206123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solidFill>
                            <a:schemeClr val="bg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</a:t>
                      </a:r>
                      <a:r>
                        <a:rPr lang="en-TW" sz="16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</a:t>
                      </a: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英文翻译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点与边的差异性、成为了数据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类型的标示条件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Non-Fungibility</a:t>
                      </a:r>
                      <a:endParaRPr lang="en-TW" sz="1100" dirty="0">
                        <a:solidFill>
                          <a:srgbClr val="FF0000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  <p:sp>
        <p:nvSpPr>
          <p:cNvPr id="32" name="Google Shape;154;p31">
            <a:extLst>
              <a:ext uri="{FF2B5EF4-FFF2-40B4-BE49-F238E27FC236}">
                <a16:creationId xmlns:a16="http://schemas.microsoft.com/office/drawing/2014/main" id="{39353AA5-6CE5-2C47-97D0-B1A03FCDE58E}"/>
              </a:ext>
            </a:extLst>
          </p:cNvPr>
          <p:cNvSpPr txBox="1">
            <a:spLocks/>
          </p:cNvSpPr>
          <p:nvPr/>
        </p:nvSpPr>
        <p:spPr>
          <a:xfrm>
            <a:off x="412755" y="33595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475">
              <a:defRPr/>
            </a:pP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数据：破坏信息对称性的素材</a:t>
            </a:r>
          </a:p>
        </p:txBody>
      </p:sp>
    </p:spTree>
    <p:extLst>
      <p:ext uri="{BB962C8B-B14F-4D97-AF65-F5344CB8AC3E}">
        <p14:creationId xmlns:p14="http://schemas.microsoft.com/office/powerpoint/2010/main" val="3832624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54;p31">
            <a:extLst>
              <a:ext uri="{FF2B5EF4-FFF2-40B4-BE49-F238E27FC236}">
                <a16:creationId xmlns:a16="http://schemas.microsoft.com/office/drawing/2014/main" id="{39353AA5-6CE5-2C47-97D0-B1A03FCDE58E}"/>
              </a:ext>
            </a:extLst>
          </p:cNvPr>
          <p:cNvSpPr txBox="1">
            <a:spLocks/>
          </p:cNvSpPr>
          <p:nvPr/>
        </p:nvSpPr>
        <p:spPr>
          <a:xfrm>
            <a:off x="412755" y="33595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/>
          </a:bodyPr>
          <a:lstStyle>
            <a:lvl1pPr lvl="0" algn="l" defTabSz="685526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 defTabSz="685475">
              <a:defRPr/>
            </a:pP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何谓语义？（数据的可表达性）</a:t>
            </a:r>
          </a:p>
        </p:txBody>
      </p:sp>
      <p:pic>
        <p:nvPicPr>
          <p:cNvPr id="1026" name="Picture 2" descr="Fig. 1. A comparison of several Web application models">
            <a:hlinkClick r:id="rId3"/>
            <a:extLst>
              <a:ext uri="{FF2B5EF4-FFF2-40B4-BE49-F238E27FC236}">
                <a16:creationId xmlns:a16="http://schemas.microsoft.com/office/drawing/2014/main" id="{BEC039D8-F503-5A42-9868-B882788DA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5312" y="1749287"/>
            <a:ext cx="5234715" cy="233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C30B5-0865-8A43-BD4B-34C3B94AC9C4}"/>
              </a:ext>
            </a:extLst>
          </p:cNvPr>
          <p:cNvSpPr txBox="1"/>
          <p:nvPr/>
        </p:nvSpPr>
        <p:spPr>
          <a:xfrm>
            <a:off x="740465" y="4498619"/>
            <a:ext cx="78618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</a:rPr>
              <a:t>A Semantic Wiki Based Light-Weight Web Application Model</a:t>
            </a:r>
          </a:p>
          <a:p>
            <a:r>
              <a:rPr lang="en-US" sz="11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Jie Bao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 Ding</a:t>
            </a:r>
            <a:r>
              <a:rPr lang="en-US" sz="1100" dirty="0">
                <a:solidFill>
                  <a:schemeClr val="tx1"/>
                </a:solidFill>
              </a:rPr>
              <a:t>, +3 authors </a:t>
            </a:r>
            <a:r>
              <a:rPr lang="en-US" sz="11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Gareth Jones</a:t>
            </a:r>
            <a:r>
              <a:rPr lang="en-US" sz="1100" dirty="0">
                <a:solidFill>
                  <a:schemeClr val="tx1"/>
                </a:solidFill>
              </a:rPr>
              <a:t> Published in ASWC 2009 Computer Science</a:t>
            </a:r>
          </a:p>
          <a:p>
            <a:endParaRPr lang="en-TW" sz="1100" dirty="0">
              <a:solidFill>
                <a:schemeClr val="tx1"/>
              </a:solidFill>
            </a:endParaRPr>
          </a:p>
        </p:txBody>
      </p:sp>
      <p:pic>
        <p:nvPicPr>
          <p:cNvPr id="1028" name="Picture 4" descr="Fig. 3. RPI Map Main Interface">
            <a:extLst>
              <a:ext uri="{FF2B5EF4-FFF2-40B4-BE49-F238E27FC236}">
                <a16:creationId xmlns:a16="http://schemas.microsoft.com/office/drawing/2014/main" id="{43733882-2A55-6E44-AF32-A92515BC1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5" y="1749287"/>
            <a:ext cx="2951222" cy="22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dus Operandi Awarded U.S. Office of Naval Research Contract to Establish Semantic Wiki">
            <a:hlinkClick r:id="rId9"/>
            <a:extLst>
              <a:ext uri="{FF2B5EF4-FFF2-40B4-BE49-F238E27FC236}">
                <a16:creationId xmlns:a16="http://schemas.microsoft.com/office/drawing/2014/main" id="{4C053108-4F46-6149-A82E-2F9346A11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4024" y="300555"/>
            <a:ext cx="1788293" cy="11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7FB7B-E289-7E4B-9CC3-91E885086D72}"/>
              </a:ext>
            </a:extLst>
          </p:cNvPr>
          <p:cNvSpPr txBox="1"/>
          <p:nvPr/>
        </p:nvSpPr>
        <p:spPr>
          <a:xfrm>
            <a:off x="7048687" y="1451387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solidFill>
                  <a:schemeClr val="tx1"/>
                </a:solidFill>
                <a:hlinkClick r:id="rId9"/>
              </a:rPr>
              <a:t>Image: Modus Operandi</a:t>
            </a:r>
            <a:endParaRPr lang="en-TW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69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Get access to Public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  <a:lumOff val="25000"/>
                </a:schemeClr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05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Accountants/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Content Producers/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Consumers/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47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03361" y="163009"/>
            <a:ext cx="8231786" cy="350864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1799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379947" y="751413"/>
            <a:ext cx="8281331" cy="4299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55" tIns="34255" rIns="34255" bIns="34255">
            <a:spAutoFit/>
          </a:bodyPr>
          <a:lstStyle/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>
                <a:sym typeface="微软雅黑"/>
              </a:rPr>
              <a:t>Han, Feng; Zhang, Kai (Oct 2021). "Nonlocal properties of quantum mechanics and the concept of entropy". To be published. 9 pages.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 err="1"/>
              <a:t>Lamport</a:t>
            </a:r>
            <a:r>
              <a:rPr lang="en-US" sz="900" dirty="0"/>
              <a:t>, Leslie (2020). Specifying Systems: The TLA+ Language and Tools for Hardware and Software Engineers. Microsoft Research.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TW" altLang="en-US" sz="900" i="1" dirty="0">
                <a:sym typeface="微软雅黑"/>
              </a:rPr>
              <a:t>周</a:t>
            </a:r>
            <a:r>
              <a:rPr lang="en-US" altLang="zh-TW" sz="900" i="1" dirty="0">
                <a:sym typeface="微软雅黑"/>
              </a:rPr>
              <a:t>(</a:t>
            </a:r>
            <a:r>
              <a:rPr lang="en-US" sz="900" i="1" dirty="0">
                <a:sym typeface="微软雅黑"/>
              </a:rPr>
              <a:t>Zhou）, </a:t>
            </a:r>
            <a:r>
              <a:rPr lang="zh-TW" altLang="en-US" sz="900" i="1" dirty="0">
                <a:sym typeface="微软雅黑"/>
              </a:rPr>
              <a:t>子衡</a:t>
            </a:r>
            <a:r>
              <a:rPr lang="en-US" altLang="zh-TW" sz="900" i="1" dirty="0">
                <a:sym typeface="微软雅黑"/>
              </a:rPr>
              <a:t>(</a:t>
            </a:r>
            <a:r>
              <a:rPr lang="en-US" sz="900" i="1" dirty="0" err="1">
                <a:sym typeface="微软雅黑"/>
              </a:rPr>
              <a:t>Ziheng</a:t>
            </a:r>
            <a:r>
              <a:rPr lang="en-US" sz="900" i="1" dirty="0">
                <a:sym typeface="微软雅黑"/>
              </a:rPr>
              <a:t>) (May 1, 2017). </a:t>
            </a:r>
            <a:r>
              <a:rPr lang="zh-TW" altLang="en-US" sz="900" i="1" dirty="0">
                <a:sym typeface="微软雅黑"/>
              </a:rPr>
              <a:t>账户</a:t>
            </a:r>
            <a:r>
              <a:rPr lang="en-US" altLang="zh-TW" sz="900" i="1" dirty="0">
                <a:sym typeface="微软雅黑"/>
              </a:rPr>
              <a:t>-</a:t>
            </a:r>
            <a:r>
              <a:rPr lang="zh-TW" altLang="en-US" sz="900" i="1" dirty="0">
                <a:sym typeface="微软雅黑"/>
              </a:rPr>
              <a:t>新经济与新金融之路</a:t>
            </a:r>
            <a:r>
              <a:rPr lang="en-US" altLang="zh-TW" sz="900" i="1" dirty="0">
                <a:sym typeface="微软雅黑"/>
              </a:rPr>
              <a:t>. </a:t>
            </a:r>
            <a:r>
              <a:rPr lang="zh-TW" altLang="en-US" sz="900" i="1" dirty="0">
                <a:sym typeface="微软雅黑"/>
              </a:rPr>
              <a:t>社会科学文献出版社</a:t>
            </a:r>
            <a:r>
              <a:rPr lang="en-US" altLang="zh-TW" sz="900" i="1" dirty="0">
                <a:sym typeface="微软雅黑"/>
              </a:rPr>
              <a:t>. </a:t>
            </a:r>
            <a:r>
              <a:rPr lang="en-US" sz="900" i="1" dirty="0">
                <a:sym typeface="微软雅黑"/>
                <a:hlinkClick r:id="rId2" tooltip="wikipedia:International Standard Book Number"/>
              </a:rPr>
              <a:t>ISBN</a:t>
            </a:r>
            <a:r>
              <a:rPr lang="en-US" sz="900" i="1" dirty="0">
                <a:sym typeface="微软雅黑"/>
              </a:rPr>
              <a:t> </a:t>
            </a:r>
            <a:r>
              <a:rPr lang="en-US" sz="900" i="1" dirty="0">
                <a:sym typeface="微软雅黑"/>
                <a:hlinkClick r:id="rId3" tooltip="Special:BookSources/9787520104975"/>
              </a:rPr>
              <a:t>9787520104975</a:t>
            </a:r>
            <a:r>
              <a:rPr lang="en-US" sz="900" i="1" dirty="0">
                <a:sym typeface="微软雅黑"/>
              </a:rPr>
              <a:t>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Fong, Brendon (2016). The Algebra of Open and Interconnected Systems (PDF) (Ph.D.), University of Oxford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 err="1"/>
              <a:t>Lawvere</a:t>
            </a:r>
            <a:r>
              <a:rPr lang="en-US" sz="900" dirty="0"/>
              <a:t>, William; </a:t>
            </a:r>
            <a:r>
              <a:rPr lang="en-US" sz="900" dirty="0" err="1"/>
              <a:t>Schanuel</a:t>
            </a:r>
            <a:r>
              <a:rPr lang="en-US" sz="900" dirty="0"/>
              <a:t>, Stephen (January 8, 2009). Conceptual </a:t>
            </a:r>
            <a:r>
              <a:rPr lang="en-US" sz="900" dirty="0" err="1"/>
              <a:t>Mathematics_A</a:t>
            </a:r>
            <a:r>
              <a:rPr lang="en-US" sz="900" dirty="0"/>
              <a:t> First Introduction to Categories (2nd ed.) Cambridge University Press. 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Cardone, Felice; Hindley, J. Roger (2006). History of Lambda-calculus and Combinatory Logic (PDF), Publisher Elsevier.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 err="1">
                <a:sym typeface="微软雅黑"/>
              </a:rPr>
              <a:t>Frazzoli</a:t>
            </a:r>
            <a:r>
              <a:rPr lang="en-US" sz="900" i="1" dirty="0">
                <a:sym typeface="微软雅黑"/>
              </a:rPr>
              <a:t>, Emilio; </a:t>
            </a:r>
            <a:r>
              <a:rPr lang="en-US" sz="900" i="1" dirty="0" err="1">
                <a:sym typeface="微软雅黑"/>
              </a:rPr>
              <a:t>Dahleh</a:t>
            </a:r>
            <a:r>
              <a:rPr lang="en-US" sz="900" i="1" dirty="0">
                <a:sym typeface="微软雅黑"/>
              </a:rPr>
              <a:t>, </a:t>
            </a:r>
            <a:r>
              <a:rPr lang="en-US" sz="900" i="1" dirty="0" err="1">
                <a:sym typeface="微软雅黑"/>
              </a:rPr>
              <a:t>Munther</a:t>
            </a:r>
            <a:r>
              <a:rPr lang="en-US" sz="900" i="1" dirty="0">
                <a:sym typeface="微软雅黑"/>
              </a:rPr>
              <a:t>; </a:t>
            </a:r>
            <a:r>
              <a:rPr lang="en-US" sz="900" i="1" dirty="0" err="1">
                <a:sym typeface="微软雅黑"/>
              </a:rPr>
              <a:t>Feron</a:t>
            </a:r>
            <a:r>
              <a:rPr lang="en-US" sz="900" i="1" dirty="0">
                <a:sym typeface="微软雅黑"/>
              </a:rPr>
              <a:t>, Eric (December 2005). </a:t>
            </a:r>
            <a:r>
              <a:rPr lang="en-US" sz="900" i="1" dirty="0">
                <a:sym typeface="微软雅黑"/>
                <a:hlinkClick r:id="rId4"/>
              </a:rPr>
              <a:t>"Maneuver-Based Motion Planning for Nonlinear Systems With Symmetries"</a:t>
            </a:r>
            <a:r>
              <a:rPr lang="en-US" sz="900" i="1" dirty="0">
                <a:sym typeface="微软雅黑"/>
              </a:rPr>
              <a:t> (PDF). IEEE TRANSACTIONS ON ROBOTICS (VOL. 21, NO. 6 ed.). IEEE: 1077-1091.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dirty="0"/>
              <a:t>Koo, Hsueh-Yung Benjamin (31 Jan 2005). A Meta-language for Systems Architecting (PDF) (Ph.D.), MIT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>
                <a:sym typeface="微软雅黑"/>
              </a:rPr>
              <a:t>Dori, </a:t>
            </a:r>
            <a:r>
              <a:rPr lang="en-US" sz="900" i="1" dirty="0" err="1">
                <a:sym typeface="微软雅黑"/>
              </a:rPr>
              <a:t>Dov</a:t>
            </a:r>
            <a:r>
              <a:rPr lang="en-US" sz="900" i="1" dirty="0">
                <a:sym typeface="微软雅黑"/>
              </a:rPr>
              <a:t> (2002). </a:t>
            </a:r>
            <a:r>
              <a:rPr lang="en-US" sz="900" i="1" u="sng" dirty="0">
                <a:sym typeface="微软雅黑"/>
                <a:hlinkClick r:id="rId5"/>
              </a:rPr>
              <a:t>Object-Process Methodology:A Holistic Systems Paradigm</a:t>
            </a:r>
            <a:r>
              <a:rPr lang="en-US" sz="900" i="1" dirty="0">
                <a:sym typeface="微软雅黑"/>
              </a:rPr>
              <a:t>. Springer Mac, LLC. </a:t>
            </a:r>
            <a:r>
              <a:rPr lang="en-US" sz="900" i="1" dirty="0">
                <a:sym typeface="微软雅黑"/>
                <a:hlinkClick r:id="rId2" tooltip="wikipedia:International Standard Book Number"/>
              </a:rPr>
              <a:t>ISBN</a:t>
            </a:r>
            <a:r>
              <a:rPr lang="en-US" sz="900" i="1" dirty="0">
                <a:sym typeface="微软雅黑"/>
              </a:rPr>
              <a:t> </a:t>
            </a:r>
            <a:r>
              <a:rPr lang="en-US" sz="900" i="1" dirty="0">
                <a:sym typeface="微软雅黑"/>
                <a:hlinkClick r:id="rId6" tooltip="Special:BookSources/978-3-540-65471-1"/>
              </a:rPr>
              <a:t>978-3-540-65471-1</a:t>
            </a:r>
            <a:r>
              <a:rPr lang="en-US" sz="900" i="1" dirty="0">
                <a:sym typeface="微软雅黑"/>
              </a:rPr>
              <a:t>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 err="1">
                <a:sym typeface="微软雅黑"/>
              </a:rPr>
              <a:t>Slonneger</a:t>
            </a:r>
            <a:r>
              <a:rPr lang="en-US" sz="900" i="1" dirty="0">
                <a:sym typeface="微软雅黑"/>
              </a:rPr>
              <a:t>, Kenneth; Kurtz, Barry L. (1995). </a:t>
            </a:r>
            <a:r>
              <a:rPr lang="en-US" sz="900" i="1" dirty="0">
                <a:sym typeface="微软雅黑"/>
                <a:hlinkClick r:id="rId7"/>
              </a:rPr>
              <a:t>Formal Syntax and Semantics of Programming Languages:A Laboratory Based Approach</a:t>
            </a:r>
            <a:r>
              <a:rPr lang="en-US" sz="900" i="1" dirty="0">
                <a:sym typeface="微软雅黑"/>
              </a:rPr>
              <a:t>. </a:t>
            </a:r>
            <a:r>
              <a:rPr lang="en-US" sz="900" b="1" i="1" dirty="0">
                <a:sym typeface="微软雅黑"/>
              </a:rPr>
              <a:t>local page</a:t>
            </a:r>
            <a:r>
              <a:rPr lang="en-US" sz="900" i="1" dirty="0">
                <a:sym typeface="微软雅黑"/>
              </a:rPr>
              <a:t>: Addison-Wesley. </a:t>
            </a:r>
            <a:r>
              <a:rPr lang="en-US" sz="900" i="1" dirty="0">
                <a:sym typeface="微软雅黑"/>
                <a:hlinkClick r:id="rId2" tooltip="wikipedia:International Standard Book Number"/>
              </a:rPr>
              <a:t>ISBN</a:t>
            </a:r>
            <a:r>
              <a:rPr lang="en-US" sz="900" i="1" dirty="0">
                <a:sym typeface="微软雅黑"/>
              </a:rPr>
              <a:t> </a:t>
            </a:r>
            <a:r>
              <a:rPr lang="en-US" sz="900" i="1" dirty="0">
                <a:sym typeface="微软雅黑"/>
                <a:hlinkClick r:id="rId8" tooltip="Special:BookSources/0-201-65697-3"/>
              </a:rPr>
              <a:t>0-201-65697-3</a:t>
            </a:r>
            <a:r>
              <a:rPr lang="en-US" sz="900" i="1" dirty="0">
                <a:sym typeface="微软雅黑"/>
              </a:rPr>
              <a:t>.</a:t>
            </a:r>
            <a:endParaRPr lang="en-US" sz="900" dirty="0"/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 err="1">
                <a:sym typeface="微软雅黑"/>
              </a:rPr>
              <a:t>Cousot</a:t>
            </a:r>
            <a:r>
              <a:rPr lang="en-US" sz="900" i="1" dirty="0">
                <a:sym typeface="微软雅黑"/>
              </a:rPr>
              <a:t>, Patrick; </a:t>
            </a:r>
            <a:r>
              <a:rPr lang="en-US" sz="900" i="1" dirty="0" err="1">
                <a:sym typeface="微软雅黑"/>
              </a:rPr>
              <a:t>Cousot</a:t>
            </a:r>
            <a:r>
              <a:rPr lang="en-US" sz="900" i="1" dirty="0">
                <a:sym typeface="微软雅黑"/>
              </a:rPr>
              <a:t>, </a:t>
            </a:r>
            <a:r>
              <a:rPr lang="en-US" sz="900" i="1" dirty="0" err="1">
                <a:sym typeface="微软雅黑"/>
              </a:rPr>
              <a:t>Radhia</a:t>
            </a:r>
            <a:r>
              <a:rPr lang="en-US" sz="900" i="1" dirty="0">
                <a:sym typeface="微软雅黑"/>
              </a:rPr>
              <a:t> (1977). </a:t>
            </a:r>
            <a:r>
              <a:rPr lang="en-US" sz="900" i="1" dirty="0">
                <a:sym typeface="微软雅黑"/>
                <a:hlinkClick r:id="rId9"/>
              </a:rPr>
              <a:t>Abstract interpretation: a unified lattice model for static analysis of programs by construction or approximation of fixpoints</a:t>
            </a:r>
            <a:r>
              <a:rPr lang="en-US" sz="900" i="1" dirty="0">
                <a:sym typeface="微软雅黑"/>
              </a:rPr>
              <a:t> (PDF). 4th POPL. </a:t>
            </a:r>
            <a:r>
              <a:rPr lang="en-US" sz="900" b="1" i="1" dirty="0">
                <a:sym typeface="微软雅黑"/>
              </a:rPr>
              <a:t>local page</a:t>
            </a:r>
            <a:r>
              <a:rPr lang="en-US" sz="900" i="1" dirty="0">
                <a:sym typeface="微软雅黑"/>
              </a:rPr>
              <a:t>: ACM Press. p. 238-252.</a:t>
            </a:r>
          </a:p>
          <a:p>
            <a:pPr marL="342763" indent="-342763" defTabSz="601025">
              <a:lnSpc>
                <a:spcPct val="150000"/>
              </a:lnSpc>
              <a:spcBef>
                <a:spcPts val="15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900" i="1" dirty="0">
                <a:sym typeface="微软雅黑"/>
              </a:rPr>
              <a:t>Eilenberg, Samuel; </a:t>
            </a:r>
            <a:r>
              <a:rPr lang="en-US" sz="900" i="1" dirty="0" err="1">
                <a:sym typeface="微软雅黑"/>
              </a:rPr>
              <a:t>MacLane</a:t>
            </a:r>
            <a:r>
              <a:rPr lang="en-US" sz="900" i="1" dirty="0">
                <a:sym typeface="微软雅黑"/>
              </a:rPr>
              <a:t>, Saunders. </a:t>
            </a:r>
            <a:r>
              <a:rPr lang="en-US" sz="900" i="1" dirty="0">
                <a:sym typeface="微软雅黑"/>
                <a:hlinkClick r:id="rId10"/>
              </a:rPr>
              <a:t>"General Theory of Natural Equivalences"</a:t>
            </a:r>
            <a:r>
              <a:rPr lang="en-US" sz="9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9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Situational 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9" y="987942"/>
            <a:ext cx="8415020" cy="2526890"/>
          </a:xfrm>
          <a:prstGeom prst="rect">
            <a:avLst/>
          </a:prstGeom>
        </p:spPr>
      </p:pic>
      <p:sp>
        <p:nvSpPr>
          <p:cNvPr id="4" name="Uncertainties at many levels">
            <a:extLst>
              <a:ext uri="{FF2B5EF4-FFF2-40B4-BE49-F238E27FC236}">
                <a16:creationId xmlns:a16="http://schemas.microsoft.com/office/drawing/2014/main" id="{D81E3939-19D3-554E-95EF-A97400D91F1D}"/>
              </a:ext>
            </a:extLst>
          </p:cNvPr>
          <p:cNvSpPr txBox="1">
            <a:spLocks/>
          </p:cNvSpPr>
          <p:nvPr/>
        </p:nvSpPr>
        <p:spPr>
          <a:xfrm>
            <a:off x="1964848" y="3676824"/>
            <a:ext cx="5214301" cy="9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00FFCD"/>
                </a:solidFill>
                <a:uFillTx/>
                <a:latin typeface="Exo 2"/>
                <a:ea typeface="Exo 2"/>
                <a:cs typeface="Exo 2"/>
                <a:sym typeface="Exo 2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solidFill>
                  <a:srgbClr val="AAFFEE"/>
                </a:solidFill>
                <a:uFillTx/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CD"/>
                </a:solidFill>
                <a:effectLst/>
                <a:uLnTx/>
                <a:uFillTx/>
                <a:latin typeface="Exo 2"/>
                <a:sym typeface="Exo 2"/>
              </a:rPr>
              <a:t>The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xo 2"/>
                <a:sym typeface="Exo 2"/>
              </a:rPr>
              <a:t>Collective Consciousness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FFCD"/>
                </a:solidFill>
                <a:effectLst/>
                <a:uLnTx/>
                <a:uFillTx/>
                <a:latin typeface="Exo 2"/>
                <a:sym typeface="Exo 2"/>
              </a:rPr>
              <a:t>should be able to act on all three scales of situations.</a:t>
            </a:r>
          </a:p>
        </p:txBody>
      </p:sp>
    </p:spTree>
    <p:extLst>
      <p:ext uri="{BB962C8B-B14F-4D97-AF65-F5344CB8AC3E}">
        <p14:creationId xmlns:p14="http://schemas.microsoft.com/office/powerpoint/2010/main" val="160228839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B87B-7B51-6C45-9503-E785BF95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968" y="0"/>
            <a:ext cx="7063504" cy="1921200"/>
          </a:xfrm>
        </p:spPr>
        <p:txBody>
          <a:bodyPr/>
          <a:lstStyle/>
          <a:p>
            <a:pPr algn="ctr"/>
            <a:r>
              <a:rPr lang="en-TW" dirty="0"/>
              <a:t>Leading Thinkers of Futuristic Cities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59596CC-63C8-2147-914B-9ACB9B06E7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" y="1432883"/>
            <a:ext cx="3182112" cy="1789418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A7727248-5A25-C443-A49F-C83F4867DE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348" y="1432883"/>
            <a:ext cx="3182112" cy="1789418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4871596-D818-F946-AA37-4392ECF2920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5664" y="3222301"/>
            <a:ext cx="3182112" cy="1789418"/>
          </a:xfrm>
          <a:prstGeom prst="rect">
            <a:avLst/>
          </a:prstGeom>
        </p:spPr>
      </p:pic>
      <p:pic>
        <p:nvPicPr>
          <p:cNvPr id="4098" name="Picture 2">
            <a:hlinkClick r:id="rId8"/>
            <a:extLst>
              <a:ext uri="{FF2B5EF4-FFF2-40B4-BE49-F238E27FC236}">
                <a16:creationId xmlns:a16="http://schemas.microsoft.com/office/drawing/2014/main" id="{4ECED626-A086-0C49-9FB9-8F0F97258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6338" y="3481946"/>
            <a:ext cx="1758046" cy="11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3ff3ec84cb1ea9235d971ebaf7d6f8151c1878c">
            <a:hlinkClick r:id="rId10"/>
            <a:extLst>
              <a:ext uri="{FF2B5EF4-FFF2-40B4-BE49-F238E27FC236}">
                <a16:creationId xmlns:a16="http://schemas.microsoft.com/office/drawing/2014/main" id="{7252E39F-B36C-2944-A0A6-71A970D01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1912" y="3481946"/>
            <a:ext cx="2113788" cy="11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yun V.S AWS">
            <a:extLst>
              <a:ext uri="{FF2B5EF4-FFF2-40B4-BE49-F238E27FC236}">
                <a16:creationId xmlns:a16="http://schemas.microsoft.com/office/drawing/2014/main" id="{615A3BF9-5E1C-6D46-9124-573BD6875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7384" y="4330482"/>
            <a:ext cx="1782844" cy="5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hlinkClick r:id="rId13"/>
            <a:extLst>
              <a:ext uri="{FF2B5EF4-FFF2-40B4-BE49-F238E27FC236}">
                <a16:creationId xmlns:a16="http://schemas.microsoft.com/office/drawing/2014/main" id="{D89A3DA3-35B6-7A46-9324-67D69A5F3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064" y="4259886"/>
            <a:ext cx="1082365" cy="6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15"/>
            <a:extLst>
              <a:ext uri="{FF2B5EF4-FFF2-40B4-BE49-F238E27FC236}">
                <a16:creationId xmlns:a16="http://schemas.microsoft.com/office/drawing/2014/main" id="{74C95499-40B3-C04A-8C9C-00F94A37333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6342" y="3795558"/>
            <a:ext cx="690372" cy="10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5524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man that is running the show…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6161" name="Picture 17">
            <a:hlinkClick r:id="rId2"/>
            <a:extLst>
              <a:ext uri="{FF2B5EF4-FFF2-40B4-BE49-F238E27FC236}">
                <a16:creationId xmlns:a16="http://schemas.microsoft.com/office/drawing/2014/main" id="{F2AFACD8-0E36-3449-BE88-26AD5CA8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331" y="1017697"/>
            <a:ext cx="5553338" cy="392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9249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601" y="392283"/>
            <a:ext cx="7848798" cy="3354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系统建模是一个模型空间搜寻过程</a:t>
            </a:r>
            <a:br>
              <a:rPr 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8127" y="2072447"/>
            <a:ext cx="1958407" cy="554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3694910" y="2772591"/>
            <a:ext cx="1396536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抽象解释所用的</a:t>
            </a:r>
          </a:p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6611434" y="3811230"/>
            <a:ext cx="133402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抽象模型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977544" y="3806302"/>
            <a:ext cx="1420582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具象系统</a:t>
            </a: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Concrete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US" altLang="zh-CN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System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281671" y="4818670"/>
            <a:ext cx="6428363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Image source: </a:t>
            </a:r>
            <a:r>
              <a:rPr lang="en-US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A Galois Connection Calculus for Abstract Interpretation</a:t>
            </a:r>
            <a:r>
              <a:rPr lang="zh-CN" altLang="en-US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lang="en-US" altLang="zh-CN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</a:rPr>
              <a:t>by </a:t>
            </a:r>
            <a:r>
              <a:rPr lang="en-US" altLang="zh-CN" sz="1349" kern="12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  <a:hlinkClick r:id="rId4"/>
              </a:rPr>
              <a:t>Patrick </a:t>
            </a:r>
            <a:r>
              <a:rPr lang="en-US" altLang="zh-CN" sz="1349" kern="1200" dirty="0" err="1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cs typeface="+mn-cs"/>
                <a:hlinkClick r:id="rId4"/>
              </a:rPr>
              <a:t>Cousot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84" y="186384"/>
            <a:ext cx="1743904" cy="1082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19" y="3883322"/>
            <a:ext cx="3149670" cy="733485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947" y="193725"/>
            <a:ext cx="1252548" cy="94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7475983" y="1239553"/>
            <a:ext cx="150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84" hangingPunct="1"/>
            <a:r>
              <a:rPr lang="en-US" sz="4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7"/>
              </a:rPr>
              <a:t>Abstract Interpretation With Professor Patrick </a:t>
            </a:r>
            <a:r>
              <a:rPr lang="en-US" sz="4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7"/>
              </a:rPr>
              <a:t>Cousot</a:t>
            </a:r>
            <a:r>
              <a:rPr lang="en-US" sz="4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" action="ppaction://noaction"/>
              </a:rPr>
              <a:t> </a:t>
            </a:r>
          </a:p>
          <a:p>
            <a:pPr algn="ctr" defTabSz="685584" hangingPunct="1"/>
            <a:r>
              <a:rPr lang="en-US" sz="4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" action="ppaction://noaction"/>
              </a:rPr>
              <a:t>| Lecture Series on AI #11 | J.P. Morgan</a:t>
            </a:r>
            <a:endParaRPr lang="en-US" sz="4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3671" y="4153295"/>
            <a:ext cx="872323" cy="85369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5554535" y="1511226"/>
            <a:ext cx="3447818" cy="218505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5991117" y="763596"/>
              <a:ext cx="1375743" cy="78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正确的</a:t>
              </a:r>
            </a:p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抽象规则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802517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04529" y="1092858"/>
              <a:ext cx="802518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3285918" y="3226317"/>
            <a:ext cx="2484853" cy="48623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84" hangingPunct="1"/>
            <a:r>
              <a:rPr lang="zh-CN" altLang="en-US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映射到抽象系统的</a:t>
            </a:r>
            <a:r>
              <a:rPr lang="en-TW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3253428" y="1543779"/>
            <a:ext cx="2484853" cy="48623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685584" hangingPunct="1"/>
            <a:r>
              <a:rPr lang="zh-CN" altLang="en-US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映射到具象系统的</a:t>
            </a:r>
            <a:r>
              <a:rPr lang="en-TW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319774" y="1385210"/>
            <a:ext cx="2883936" cy="2185054"/>
            <a:chOff x="14904529" y="-90362"/>
            <a:chExt cx="358082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584" hangingPunct="1"/>
              <a:endParaRPr lang="en-TW" sz="1799" kern="1200" dirty="0">
                <a:solidFill>
                  <a:prstClr val="white"/>
                </a:solidFill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5991124" y="763596"/>
              <a:ext cx="1375739" cy="788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正确的</a:t>
              </a:r>
            </a:p>
            <a:p>
              <a:pPr algn="ctr" defTabSz="685584" hangingPunct="1"/>
              <a:r>
                <a:rPr lang="en-TW" sz="1799" kern="1200" dirty="0">
                  <a:solidFill>
                    <a:prstClr val="white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具体现象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802514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04529" y="1092858"/>
              <a:ext cx="802516" cy="45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584" hangingPunct="1"/>
              <a:r>
                <a:rPr lang="en-TW" sz="1799" kern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  <a:cs typeface="+mn-cs"/>
                </a:rPr>
                <a:t>安全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B6008C0-56F8-BF47-871C-CA4BC713D13E}"/>
              </a:ext>
            </a:extLst>
          </p:cNvPr>
          <p:cNvSpPr txBox="1"/>
          <p:nvPr/>
        </p:nvSpPr>
        <p:spPr>
          <a:xfrm>
            <a:off x="2768458" y="1151428"/>
            <a:ext cx="3454792" cy="3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函子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：</a:t>
            </a:r>
            <a:r>
              <a:rPr lang="en-TW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比较系统内在结构的映射机制</a:t>
            </a:r>
            <a:r>
              <a:rPr lang="zh-CN" altLang="en-US" sz="14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。</a:t>
            </a:r>
            <a:endParaRPr lang="en-US" altLang="zh-CN" sz="14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teven Yegge's Google Platform R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Steven Yegge's Google Platform Rant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C0DF6BE-DF8B-0449-8CAD-D876EAE2D8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895" y="1021388"/>
            <a:ext cx="4356210" cy="35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50248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Jeff Bez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Jeff Bezos</a:t>
            </a:r>
            <a:r>
              <a:rPr lang="en-US" dirty="0"/>
              <a:t> and NPPP</a:t>
            </a:r>
            <a:endParaRPr dirty="0"/>
          </a:p>
        </p:txBody>
      </p:sp>
      <p:sp>
        <p:nvSpPr>
          <p:cNvPr id="412" name="No Power Point Policy"/>
          <p:cNvSpPr txBox="1">
            <a:spLocks noGrp="1"/>
          </p:cNvSpPr>
          <p:nvPr>
            <p:ph type="body" sz="quarter" idx="1"/>
          </p:nvPr>
        </p:nvSpPr>
        <p:spPr>
          <a:xfrm>
            <a:off x="5895524" y="462637"/>
            <a:ext cx="2052001" cy="351922"/>
          </a:xfrm>
          <a:prstGeom prst="rect">
            <a:avLst/>
          </a:prstGeom>
        </p:spPr>
        <p:txBody>
          <a:bodyPr/>
          <a:lstStyle/>
          <a:p>
            <a:r>
              <a:rPr dirty="0"/>
              <a:t>No Power Point Policy</a:t>
            </a:r>
          </a:p>
        </p:txBody>
      </p:sp>
      <p:pic>
        <p:nvPicPr>
          <p:cNvPr id="2050" name="Picture 2" descr="The Pros and Cons of Amazon's No PowerPoint Policy">
            <a:hlinkClick r:id="rId2"/>
            <a:extLst>
              <a:ext uri="{FF2B5EF4-FFF2-40B4-BE49-F238E27FC236}">
                <a16:creationId xmlns:a16="http://schemas.microsoft.com/office/drawing/2014/main" id="{923F83BF-B85D-9742-A374-37437CB4E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933" y="812791"/>
            <a:ext cx="2875233" cy="21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Jeff Bezos Turned Narrative into Amazon's Competitive ...">
            <a:hlinkClick r:id="rId4"/>
            <a:extLst>
              <a:ext uri="{FF2B5EF4-FFF2-40B4-BE49-F238E27FC236}">
                <a16:creationId xmlns:a16="http://schemas.microsoft.com/office/drawing/2014/main" id="{1F5348EE-14DB-6841-BF3A-E78AAC6C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933" y="3203141"/>
            <a:ext cx="3148736" cy="13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Engineer Explains Why Google+ Sucks: Platforms vs ...">
            <a:hlinkClick r:id="rId6"/>
            <a:extLst>
              <a:ext uri="{FF2B5EF4-FFF2-40B4-BE49-F238E27FC236}">
                <a16:creationId xmlns:a16="http://schemas.microsoft.com/office/drawing/2014/main" id="{F18E3F10-3AF1-D841-BE6D-A96F7963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2265" y="866066"/>
            <a:ext cx="5263802" cy="396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8792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726343" y="327928"/>
            <a:ext cx="5691313" cy="56058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Bezos’s NPPP eventually created </a:t>
            </a:r>
            <a:r>
              <a:rPr dirty="0"/>
              <a:t>DevOps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901B46-ACF7-674E-89D9-E77804EE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9513" y="986458"/>
            <a:ext cx="5095175" cy="381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617FB98-43B0-954A-A1B9-BFF8EE8FB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53" y="971928"/>
            <a:ext cx="3726591" cy="1377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8EA416-A7BC-CB45-9BAE-407DEBCAD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53" y="2525501"/>
            <a:ext cx="3726590" cy="141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2378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This set of rules can be used recursively to generate an infinite amount of expressions.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Expression := Contextualized Data 	(* Known interpretation results, no computation 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	    | Goal_Exp Criteria_Exp 	(* Timeless and Time-based expressions 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	    | </a:t>
            </a: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𝜆</a:t>
            </a: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Input Output_Exp(Input)        (* A Computing Process *)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TW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TW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TW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  <a:sym typeface="Arial"/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Why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AACC-ACA0-F44D-BDD7-88C46330F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53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8551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DevOps"/>
          <p:cNvSpPr txBox="1">
            <a:spLocks noGrp="1"/>
          </p:cNvSpPr>
          <p:nvPr>
            <p:ph type="title"/>
          </p:nvPr>
        </p:nvSpPr>
        <p:spPr>
          <a:xfrm>
            <a:off x="1374403" y="344553"/>
            <a:ext cx="6395192" cy="5605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Amazon Lambda offers Function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4BDA1D-C5FC-BC43-BF91-D8F24BC1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99" y="1209729"/>
            <a:ext cx="4775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3828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erverless and Mobile"/>
          <p:cNvSpPr txBox="1">
            <a:spLocks noGrp="1"/>
          </p:cNvSpPr>
          <p:nvPr>
            <p:ph type="title"/>
          </p:nvPr>
        </p:nvSpPr>
        <p:spPr>
          <a:xfrm>
            <a:off x="1503633" y="407713"/>
            <a:ext cx="6136734" cy="5249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Serverless</a:t>
            </a:r>
            <a:r>
              <a:rPr lang="en-US" dirty="0"/>
              <a:t>, </a:t>
            </a:r>
            <a:r>
              <a:rPr dirty="0"/>
              <a:t>Mobile</a:t>
            </a:r>
            <a:r>
              <a:rPr lang="en-US" dirty="0"/>
              <a:t>, and Internet of Things (IoT)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7E493DE-4D0A-1F4E-8DC1-7852F4B9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9" y="932688"/>
            <a:ext cx="8890000" cy="360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9A54EF-2735-B846-A9C6-86F2256A1516}"/>
              </a:ext>
            </a:extLst>
          </p:cNvPr>
          <p:cNvSpPr txBox="1"/>
          <p:nvPr/>
        </p:nvSpPr>
        <p:spPr>
          <a:xfrm>
            <a:off x="2464851" y="4633576"/>
            <a:ext cx="421429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Using IoT with Serverless to Tackle Global Issues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Sarjeel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Yusuf, on Medium (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URL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632787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erverless and Mobile"/>
          <p:cNvSpPr txBox="1">
            <a:spLocks noGrp="1"/>
          </p:cNvSpPr>
          <p:nvPr>
            <p:ph type="title"/>
          </p:nvPr>
        </p:nvSpPr>
        <p:spPr>
          <a:xfrm>
            <a:off x="1503633" y="407713"/>
            <a:ext cx="6136734" cy="5249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Serverless</a:t>
            </a:r>
            <a:r>
              <a:rPr lang="en-US" dirty="0"/>
              <a:t> Computing in Abstractions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203448B-1E91-D440-B563-908A95724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284986"/>
            <a:ext cx="8890000" cy="292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A7D68-3DE7-2242-B0CD-7AF4838A0DE5}"/>
              </a:ext>
            </a:extLst>
          </p:cNvPr>
          <p:cNvSpPr txBox="1"/>
          <p:nvPr/>
        </p:nvSpPr>
        <p:spPr>
          <a:xfrm>
            <a:off x="2464851" y="4633576"/>
            <a:ext cx="421429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Using IoT with Serverless to Tackle Global Issues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Sarjeel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Yusuf, on Medium (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URL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036461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87888567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Peter Change 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Hackernoon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9352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Technology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Learn How to Set Up a CI/CD Pipeline From Scratch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DevOps Zone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05214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5492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F785D6C-B334-D344-8EE8-2D1E54AF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69" y="847299"/>
            <a:ext cx="6158263" cy="4295197"/>
          </a:xfrm>
          <a:prstGeom prst="rect">
            <a:avLst/>
          </a:prstGeom>
        </p:spPr>
      </p:pic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386722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从项目审计到物联网系统运营监控的有序数据空间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0A91E2-A9B5-CB46-8CE4-F38A6FCC8BB9}"/>
              </a:ext>
            </a:extLst>
          </p:cNvPr>
          <p:cNvGrpSpPr/>
          <p:nvPr/>
        </p:nvGrpSpPr>
        <p:grpSpPr>
          <a:xfrm>
            <a:off x="367918" y="737588"/>
            <a:ext cx="788453" cy="944722"/>
            <a:chOff x="6755584" y="4387832"/>
            <a:chExt cx="1051681" cy="12601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436769-BDB7-994F-A91C-F7B505B4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5584" y="4387832"/>
              <a:ext cx="1017288" cy="101728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7FD1E9-4D68-4543-8476-D885E0604A2F}"/>
                </a:ext>
              </a:extLst>
            </p:cNvPr>
            <p:cNvSpPr txBox="1"/>
            <p:nvPr/>
          </p:nvSpPr>
          <p:spPr>
            <a:xfrm>
              <a:off x="6932325" y="5062949"/>
              <a:ext cx="874940" cy="585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750" dirty="0"/>
                <a:t>Personal</a:t>
              </a:r>
            </a:p>
            <a:p>
              <a:r>
                <a:rPr lang="en-TW" sz="750" dirty="0"/>
                <a:t>Knowledge</a:t>
              </a:r>
            </a:p>
            <a:p>
              <a:r>
                <a:rPr lang="en-TW" sz="750" dirty="0"/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63101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sym typeface="Arial"/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sym typeface="Arial"/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Modified from Figure 1-1 and 1-2 of Agile Application Security: Enabling Security in a Continuous Deliver Pipeline,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by Laura Bell, Michael Brunton-Spall, Rich Smith &amp; Jim Bird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O’Reilly Media, 2017 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Helvetica"/>
                <a:sym typeface="Arial"/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/>
                <a:sym typeface="Arial"/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44155240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5214A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Theoretical Definition of System Correctness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Correctness = Liveness ∧ Safety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Liveness: Something good eventually happens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5278345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Learn How to Set Up a CI/CD Pipeline From Scratch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 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5214A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DevOps Zone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05214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417751512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Helvetica"/>
                <a:sym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Helvetica"/>
                  <a:sym typeface="Arial"/>
                </a:rPr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5214A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5661576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Riyaz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Hyder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Botmetric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November 2, 2017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241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Instrumentation of DevOps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courtesy: PETSEBAN on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NearCoding</a:t>
            </a:r>
            <a:endParaRPr kumimoji="0" lang="en-TW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130F427-094E-D849-AB61-F3ED5B61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43" y="1207610"/>
            <a:ext cx="6683005" cy="35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5062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What3Words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896563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768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The Importance of eliminating Changes: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Functional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Symmetry over Time 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0DEA9DB4-AD2A-2A46-B522-C7CD55E0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10" y="1186018"/>
            <a:ext cx="5577179" cy="37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9900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itOps: Git as the Single Source of Tru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GitOps: Git as the Single Source of Truth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74B9C-393D-A946-8826-3CAB3A5A6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68" y="1189807"/>
            <a:ext cx="4307045" cy="2252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44AB50-E0F7-D547-B8AF-8506C94A14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089" y="1189807"/>
            <a:ext cx="4307045" cy="2252308"/>
          </a:xfrm>
          <a:prstGeom prst="rect">
            <a:avLst/>
          </a:prstGeom>
        </p:spPr>
      </p:pic>
      <p:pic>
        <p:nvPicPr>
          <p:cNvPr id="11266" name="Picture 2" descr="GitOps Graphic">
            <a:hlinkClick r:id="rId4"/>
            <a:extLst>
              <a:ext uri="{FF2B5EF4-FFF2-40B4-BE49-F238E27FC236}">
                <a16:creationId xmlns:a16="http://schemas.microsoft.com/office/drawing/2014/main" id="{3D4C5715-1E2B-4D4B-8D20-0548D74A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048" y="3127575"/>
            <a:ext cx="3525903" cy="198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0379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Ricardian Contract</a:t>
            </a:r>
            <a:br>
              <a:rPr lang="en-US" dirty="0"/>
            </a:br>
            <a:r>
              <a:rPr lang="en-US" dirty="0"/>
              <a:t>Socially Binding </a:t>
            </a:r>
            <a:r>
              <a:rPr lang="en-TW" dirty="0">
                <a:solidFill>
                  <a:srgbClr val="FF0000"/>
                </a:solidFill>
              </a:rPr>
              <a:t>Digital Twin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5C0BF76-85D1-644F-A833-5BF51D1FA3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968" y="1217357"/>
            <a:ext cx="4728063" cy="38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25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F785D6C-B334-D344-8EE8-2D1E54AF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2867" y="843913"/>
            <a:ext cx="6158263" cy="4295197"/>
          </a:xfrm>
          <a:prstGeom prst="rect">
            <a:avLst/>
          </a:prstGeom>
        </p:spPr>
      </p:pic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367916" y="386722"/>
            <a:ext cx="8231786" cy="350864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1799" dirty="0">
                <a:latin typeface="STXinwei" panose="02010800040101010101" pitchFamily="2" charset="-122"/>
                <a:ea typeface="STXinwei" panose="02010800040101010101" pitchFamily="2" charset="-122"/>
              </a:rPr>
              <a:t>基于AoS的项目审计(Objectives &amp; Key Results, OKRs)动态过程</a:t>
            </a:r>
            <a:endParaRPr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7764E2-959C-B54C-A8E1-A25484EC9553}"/>
              </a:ext>
            </a:extLst>
          </p:cNvPr>
          <p:cNvSpPr/>
          <p:nvPr/>
        </p:nvSpPr>
        <p:spPr>
          <a:xfrm>
            <a:off x="3926539" y="3155911"/>
            <a:ext cx="1290920" cy="819587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7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过程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DCCD1-1C4D-E544-94FF-74C62438AEB5}"/>
              </a:ext>
            </a:extLst>
          </p:cNvPr>
          <p:cNvSpPr/>
          <p:nvPr/>
        </p:nvSpPr>
        <p:spPr>
          <a:xfrm>
            <a:off x="6051718" y="3187072"/>
            <a:ext cx="1045100" cy="7643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799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输入</a:t>
            </a:r>
            <a:endParaRPr lang="en-TW" sz="1050" dirty="0">
              <a:solidFill>
                <a:schemeClr val="tx1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1362FE-421C-5D42-B363-7DBCB0F64E21}"/>
              </a:ext>
            </a:extLst>
          </p:cNvPr>
          <p:cNvCxnSpPr>
            <a:cxnSpLocks/>
            <a:stCxn id="10" idx="1"/>
            <a:endCxn id="8" idx="6"/>
          </p:cNvCxnSpPr>
          <p:nvPr/>
        </p:nvCxnSpPr>
        <p:spPr>
          <a:xfrm flipH="1" flipV="1">
            <a:off x="5217459" y="3565704"/>
            <a:ext cx="834258" cy="35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96EBE6-CEFE-5F4F-B737-F61AB7CE5149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3345992" y="3565704"/>
            <a:ext cx="58054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264597-7639-8A49-A063-499988503539}"/>
              </a:ext>
            </a:extLst>
          </p:cNvPr>
          <p:cNvSpPr/>
          <p:nvPr/>
        </p:nvSpPr>
        <p:spPr>
          <a:xfrm>
            <a:off x="2047184" y="3155911"/>
            <a:ext cx="1298808" cy="81958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3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输出</a:t>
            </a:r>
          </a:p>
          <a:p>
            <a:pPr algn="ctr"/>
            <a:r>
              <a:rPr lang="en-TW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 Results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108711-E074-B547-AED0-995E5FC37A3E}"/>
              </a:ext>
            </a:extLst>
          </p:cNvPr>
          <p:cNvSpPr/>
          <p:nvPr/>
        </p:nvSpPr>
        <p:spPr>
          <a:xfrm>
            <a:off x="2296310" y="1945564"/>
            <a:ext cx="5234407" cy="3473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99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活性条件合约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6041FE-ED60-6E4C-BD2C-DA6CB804D008}"/>
              </a:ext>
            </a:extLst>
          </p:cNvPr>
          <p:cNvSpPr/>
          <p:nvPr/>
        </p:nvSpPr>
        <p:spPr>
          <a:xfrm>
            <a:off x="2261868" y="1527746"/>
            <a:ext cx="5301616" cy="316141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宣告项目的目标 </a:t>
            </a:r>
            <a:r>
              <a:rPr 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sz="1499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499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2DD6FF-E627-D64F-8B26-C1C728BCEE75}"/>
              </a:ext>
            </a:extLst>
          </p:cNvPr>
          <p:cNvSpPr/>
          <p:nvPr/>
        </p:nvSpPr>
        <p:spPr>
          <a:xfrm>
            <a:off x="327872" y="1960663"/>
            <a:ext cx="1140751" cy="305927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检验输出</a:t>
            </a:r>
          </a:p>
          <a:p>
            <a:pPr algn="ctr"/>
            <a:r>
              <a:rPr lang="en-US" sz="825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sz="825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活性评估</a:t>
            </a:r>
            <a:r>
              <a:rPr lang="en-US" sz="825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825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1E5041-5A40-2845-8ED4-BB7739C72C05}"/>
              </a:ext>
            </a:extLst>
          </p:cNvPr>
          <p:cNvCxnSpPr>
            <a:cxnSpLocks/>
            <a:stCxn id="18" idx="4"/>
            <a:endCxn id="17" idx="0"/>
          </p:cNvCxnSpPr>
          <p:nvPr/>
        </p:nvCxnSpPr>
        <p:spPr>
          <a:xfrm>
            <a:off x="4912677" y="1843887"/>
            <a:ext cx="837" cy="1016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46BFC25-2DBD-DD49-A6A8-1B5424C37688}"/>
              </a:ext>
            </a:extLst>
          </p:cNvPr>
          <p:cNvSpPr/>
          <p:nvPr/>
        </p:nvSpPr>
        <p:spPr>
          <a:xfrm>
            <a:off x="63609" y="4085478"/>
            <a:ext cx="1402714" cy="957411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确认</a:t>
            </a:r>
          </a:p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系统边界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sz="105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安全评估</a:t>
            </a:r>
            <a:r>
              <a:rPr lang="en-US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060FF9-931C-0E49-B0A7-1F38DCB78620}"/>
              </a:ext>
            </a:extLst>
          </p:cNvPr>
          <p:cNvCxnSpPr>
            <a:cxnSpLocks/>
            <a:stCxn id="14" idx="1"/>
            <a:endCxn id="28" idx="7"/>
          </p:cNvCxnSpPr>
          <p:nvPr/>
        </p:nvCxnSpPr>
        <p:spPr>
          <a:xfrm flipH="1">
            <a:off x="1260901" y="3565705"/>
            <a:ext cx="786283" cy="6599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608CAC-EA88-3246-BD67-5A9E37537C7D}"/>
              </a:ext>
            </a:extLst>
          </p:cNvPr>
          <p:cNvCxnSpPr>
            <a:cxnSpLocks/>
            <a:stCxn id="14" idx="1"/>
            <a:endCxn id="19" idx="4"/>
          </p:cNvCxnSpPr>
          <p:nvPr/>
        </p:nvCxnSpPr>
        <p:spPr>
          <a:xfrm flipH="1" flipV="1">
            <a:off x="898248" y="2266590"/>
            <a:ext cx="1148936" cy="1299115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5EDDBFA-68FC-B640-AB95-5E827903E88D}"/>
              </a:ext>
            </a:extLst>
          </p:cNvPr>
          <p:cNvSpPr/>
          <p:nvPr/>
        </p:nvSpPr>
        <p:spPr>
          <a:xfrm>
            <a:off x="7596251" y="1115860"/>
            <a:ext cx="1538745" cy="1203503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抽象规范</a:t>
            </a:r>
          </a:p>
          <a:p>
            <a:pPr algn="ctr"/>
            <a:r>
              <a:rPr lang="en-TW" altLang="zh-CN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zh-CN" altLang="en-US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Specification</a:t>
            </a:r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BEE003-273A-404E-B61F-2084EA57FB93}"/>
              </a:ext>
            </a:extLst>
          </p:cNvPr>
          <p:cNvSpPr/>
          <p:nvPr/>
        </p:nvSpPr>
        <p:spPr>
          <a:xfrm>
            <a:off x="7709677" y="2774176"/>
            <a:ext cx="1333809" cy="11461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具体实践</a:t>
            </a:r>
          </a:p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Concrete Implementation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AFB358F5-2565-0845-A751-3519AABE8DBE}"/>
              </a:ext>
            </a:extLst>
          </p:cNvPr>
          <p:cNvSpPr/>
          <p:nvPr/>
        </p:nvSpPr>
        <p:spPr>
          <a:xfrm>
            <a:off x="8673115" y="2261423"/>
            <a:ext cx="169558" cy="48718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5DEC135B-62DA-A247-902A-5913D148D531}"/>
              </a:ext>
            </a:extLst>
          </p:cNvPr>
          <p:cNvSpPr/>
          <p:nvPr/>
        </p:nvSpPr>
        <p:spPr>
          <a:xfrm>
            <a:off x="7914815" y="2261423"/>
            <a:ext cx="169558" cy="487181"/>
          </a:xfrm>
          <a:prstGeom prst="downArrow">
            <a:avLst>
              <a:gd name="adj1" fmla="val 50000"/>
              <a:gd name="adj2" fmla="val 6633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848E0-BC6E-384A-B71C-8CAB90EF5721}"/>
              </a:ext>
            </a:extLst>
          </p:cNvPr>
          <p:cNvSpPr txBox="1"/>
          <p:nvPr/>
        </p:nvSpPr>
        <p:spPr>
          <a:xfrm>
            <a:off x="7560183" y="229779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收敛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FA20E9-7A52-734F-91D3-720879C92141}"/>
              </a:ext>
            </a:extLst>
          </p:cNvPr>
          <p:cNvSpPr txBox="1"/>
          <p:nvPr/>
        </p:nvSpPr>
        <p:spPr>
          <a:xfrm>
            <a:off x="8801876" y="231031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9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发散</a:t>
            </a:r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C93DC915-C7B0-774A-8C3E-568B3718CA3F}"/>
              </a:ext>
            </a:extLst>
          </p:cNvPr>
          <p:cNvSpPr/>
          <p:nvPr/>
        </p:nvSpPr>
        <p:spPr>
          <a:xfrm>
            <a:off x="8268307" y="2343428"/>
            <a:ext cx="194633" cy="430747"/>
          </a:xfrm>
          <a:prstGeom prst="up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元关系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9CAA08-F71D-C648-B848-47E8FC235A0C}"/>
              </a:ext>
            </a:extLst>
          </p:cNvPr>
          <p:cNvSpPr txBox="1"/>
          <p:nvPr/>
        </p:nvSpPr>
        <p:spPr>
          <a:xfrm>
            <a:off x="7560183" y="4298882"/>
            <a:ext cx="16905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Meta-verse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=C</a:t>
            </a:r>
            <a:r>
              <a:rPr lang="en-TW" sz="1050" dirty="0">
                <a:solidFill>
                  <a:schemeClr val="tx1"/>
                </a:solidFill>
              </a:rPr>
              <a:t>onvergence ∧ Divergence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CEC02E-4339-C741-A73D-2DD496A01F7C}"/>
              </a:ext>
            </a:extLst>
          </p:cNvPr>
          <p:cNvSpPr txBox="1"/>
          <p:nvPr/>
        </p:nvSpPr>
        <p:spPr>
          <a:xfrm>
            <a:off x="7547764" y="496261"/>
            <a:ext cx="1690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Uni-verse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=C</a:t>
            </a:r>
            <a:r>
              <a:rPr lang="en-TW" sz="1200" dirty="0">
                <a:solidFill>
                  <a:schemeClr val="tx1"/>
                </a:solidFill>
              </a:rPr>
              <a:t>onvergence ∨ Diverse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D2143B-DDA0-354A-9335-C66E56D569E2}"/>
              </a:ext>
            </a:extLst>
          </p:cNvPr>
          <p:cNvSpPr/>
          <p:nvPr/>
        </p:nvSpPr>
        <p:spPr>
          <a:xfrm>
            <a:off x="2282913" y="4248941"/>
            <a:ext cx="5247804" cy="6268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安全性陈述</a:t>
            </a:r>
          </a:p>
          <a:p>
            <a:pPr algn="ctr"/>
            <a:r>
              <a:rPr lang="zh-CN" alt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Safety Criteria Statement</a:t>
            </a:r>
            <a:r>
              <a:rPr lang="zh-CN" altLang="en-US" sz="1499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99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10C2BD-9E5B-EE45-BD3B-6277287865AE}"/>
              </a:ext>
            </a:extLst>
          </p:cNvPr>
          <p:cNvCxnSpPr>
            <a:cxnSpLocks/>
            <a:stCxn id="35" idx="1"/>
            <a:endCxn id="28" idx="6"/>
          </p:cNvCxnSpPr>
          <p:nvPr/>
        </p:nvCxnSpPr>
        <p:spPr>
          <a:xfrm flipH="1">
            <a:off x="1466324" y="4562374"/>
            <a:ext cx="816589" cy="1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344B274-88AF-B547-B1F7-F44ECDE3474E}"/>
              </a:ext>
            </a:extLst>
          </p:cNvPr>
          <p:cNvSpPr/>
          <p:nvPr/>
        </p:nvSpPr>
        <p:spPr>
          <a:xfrm>
            <a:off x="63610" y="1549106"/>
            <a:ext cx="1415986" cy="3019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项目目标</a:t>
            </a:r>
            <a:endParaRPr lang="en-US" sz="105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sz="105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Objectives</a:t>
            </a:r>
            <a:endParaRPr lang="en-TW" sz="105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D503EA2-4E79-6E43-9C73-3D04162F8D04}"/>
              </a:ext>
            </a:extLst>
          </p:cNvPr>
          <p:cNvCxnSpPr>
            <a:cxnSpLocks/>
            <a:stCxn id="17" idx="1"/>
            <a:endCxn id="19" idx="6"/>
          </p:cNvCxnSpPr>
          <p:nvPr/>
        </p:nvCxnSpPr>
        <p:spPr>
          <a:xfrm flipH="1" flipV="1">
            <a:off x="1468624" y="2113627"/>
            <a:ext cx="827686" cy="56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60CD581-0641-0541-BDF6-AEEFAC86BEFA}"/>
              </a:ext>
            </a:extLst>
          </p:cNvPr>
          <p:cNvSpPr/>
          <p:nvPr/>
        </p:nvSpPr>
        <p:spPr>
          <a:xfrm>
            <a:off x="2265868" y="1122558"/>
            <a:ext cx="5281896" cy="2668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时空背景参数</a:t>
            </a:r>
            <a:r>
              <a:rPr lang="zh-CN" altLang="en-US" sz="1050" dirty="0">
                <a:solidFill>
                  <a:schemeClr val="tx1"/>
                </a:solidFill>
                <a:latin typeface="ACADEMY ENGRAVED LET PLAIN:1.0" panose="02000000000000000000" pitchFamily="2" charset="0"/>
                <a:ea typeface="STXinwei" panose="02010800040101010101" pitchFamily="2" charset="-122"/>
              </a:rPr>
              <a:t>、例如时间戳、版本名称、参与单位与参与者的身份</a:t>
            </a:r>
            <a:endParaRPr lang="en-TW" sz="1050" dirty="0">
              <a:solidFill>
                <a:schemeClr val="tx1"/>
              </a:solidFill>
              <a:latin typeface="ACADEMY ENGRAVED LET PLAIN:1.0" panose="02000000000000000000" pitchFamily="2" charset="0"/>
              <a:ea typeface="STXinwei" panose="02010800040101010101" pitchFamily="2" charset="-122"/>
            </a:endParaRPr>
          </a:p>
        </p:txBody>
      </p:sp>
      <p:cxnSp>
        <p:nvCxnSpPr>
          <p:cNvPr id="12775" name="Straight Arrow Connector 12774">
            <a:extLst>
              <a:ext uri="{FF2B5EF4-FFF2-40B4-BE49-F238E27FC236}">
                <a16:creationId xmlns:a16="http://schemas.microsoft.com/office/drawing/2014/main" id="{2E6FB115-1721-894E-947E-6DD536A09214}"/>
              </a:ext>
            </a:extLst>
          </p:cNvPr>
          <p:cNvCxnSpPr>
            <a:cxnSpLocks/>
            <a:stCxn id="96" idx="2"/>
            <a:endCxn id="18" idx="0"/>
          </p:cNvCxnSpPr>
          <p:nvPr/>
        </p:nvCxnSpPr>
        <p:spPr>
          <a:xfrm>
            <a:off x="4906816" y="1389418"/>
            <a:ext cx="5860" cy="138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0E5FCFA-FF94-A34C-B838-9A75F906C8F6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764966" y="1851057"/>
            <a:ext cx="6636" cy="1096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0E29F66-D421-8D4A-8EC3-D55F01D43D2B}"/>
              </a:ext>
            </a:extLst>
          </p:cNvPr>
          <p:cNvCxnSpPr>
            <a:cxnSpLocks/>
            <a:stCxn id="28" idx="1"/>
          </p:cNvCxnSpPr>
          <p:nvPr/>
        </p:nvCxnSpPr>
        <p:spPr>
          <a:xfrm flipV="1">
            <a:off x="269032" y="1882219"/>
            <a:ext cx="0" cy="2343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43BC6452-8EF8-A64F-8B26-33FCA62AD552}"/>
              </a:ext>
            </a:extLst>
          </p:cNvPr>
          <p:cNvSpPr/>
          <p:nvPr/>
        </p:nvSpPr>
        <p:spPr>
          <a:xfrm>
            <a:off x="63610" y="1095841"/>
            <a:ext cx="1415986" cy="305927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设定项目背景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CFC9409B-9EC9-9842-A5F2-A8C913BEAA32}"/>
              </a:ext>
            </a:extLst>
          </p:cNvPr>
          <p:cNvCxnSpPr>
            <a:cxnSpLocks/>
            <a:stCxn id="154" idx="6"/>
            <a:endCxn id="96" idx="1"/>
          </p:cNvCxnSpPr>
          <p:nvPr/>
        </p:nvCxnSpPr>
        <p:spPr>
          <a:xfrm>
            <a:off x="1479595" y="1248805"/>
            <a:ext cx="786273" cy="71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471CB2C-D313-9A47-BA62-9FF987D0F1D7}"/>
              </a:ext>
            </a:extLst>
          </p:cNvPr>
          <p:cNvCxnSpPr>
            <a:cxnSpLocks/>
            <a:stCxn id="42" idx="0"/>
            <a:endCxn id="154" idx="4"/>
          </p:cNvCxnSpPr>
          <p:nvPr/>
        </p:nvCxnSpPr>
        <p:spPr>
          <a:xfrm flipV="1">
            <a:off x="771603" y="1401768"/>
            <a:ext cx="0" cy="1473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60CA9866-DEB0-DF4A-884B-D275AEF0ACEB}"/>
              </a:ext>
            </a:extLst>
          </p:cNvPr>
          <p:cNvSpPr/>
          <p:nvPr/>
        </p:nvSpPr>
        <p:spPr>
          <a:xfrm>
            <a:off x="3792522" y="2439694"/>
            <a:ext cx="2241984" cy="316141"/>
          </a:xfrm>
          <a:prstGeom prst="ellipse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生成具体方案</a:t>
            </a:r>
            <a:r>
              <a:rPr lang="en-US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(</a:t>
            </a:r>
            <a:r>
              <a:rPr lang="en-US" sz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4C8C6D00-5DEA-6E4A-95D2-A0B57CB5B571}"/>
              </a:ext>
            </a:extLst>
          </p:cNvPr>
          <p:cNvCxnSpPr>
            <a:cxnSpLocks/>
            <a:stCxn id="17" idx="2"/>
            <a:endCxn id="178" idx="0"/>
          </p:cNvCxnSpPr>
          <p:nvPr/>
        </p:nvCxnSpPr>
        <p:spPr>
          <a:xfrm>
            <a:off x="4913514" y="2292942"/>
            <a:ext cx="0" cy="1467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ACFAD13-05DB-734B-A552-2A9E56ABB41A}"/>
              </a:ext>
            </a:extLst>
          </p:cNvPr>
          <p:cNvSpPr/>
          <p:nvPr/>
        </p:nvSpPr>
        <p:spPr>
          <a:xfrm>
            <a:off x="1664423" y="2924463"/>
            <a:ext cx="5895759" cy="1146134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D25141A3-0D8D-0D4B-B1CF-06EEE8EC2CF6}"/>
              </a:ext>
            </a:extLst>
          </p:cNvPr>
          <p:cNvCxnSpPr>
            <a:cxnSpLocks/>
            <a:stCxn id="178" idx="4"/>
          </p:cNvCxnSpPr>
          <p:nvPr/>
        </p:nvCxnSpPr>
        <p:spPr>
          <a:xfrm>
            <a:off x="4913514" y="2755835"/>
            <a:ext cx="0" cy="1580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3A2F2BC-DB62-5145-BA10-6A55EE0F2BC8}"/>
              </a:ext>
            </a:extLst>
          </p:cNvPr>
          <p:cNvSpPr/>
          <p:nvPr/>
        </p:nvSpPr>
        <p:spPr>
          <a:xfrm>
            <a:off x="1747582" y="2986763"/>
            <a:ext cx="5895759" cy="1146134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DE16B91-343A-2C46-A529-9D9C270C29BD}"/>
              </a:ext>
            </a:extLst>
          </p:cNvPr>
          <p:cNvSpPr/>
          <p:nvPr/>
        </p:nvSpPr>
        <p:spPr>
          <a:xfrm>
            <a:off x="1840788" y="3049062"/>
            <a:ext cx="5895759" cy="1146134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05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0463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icardian Contr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Smarter Smart</a:t>
            </a:r>
            <a:r>
              <a:rPr dirty="0"/>
              <a:t> Contract</a:t>
            </a:r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175088D3-1F4E-D144-95CC-C97D79D0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429" y="825949"/>
            <a:ext cx="5073142" cy="423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12975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ICD"/>
          <p:cNvSpPr txBox="1">
            <a:spLocks noGrp="1"/>
          </p:cNvSpPr>
          <p:nvPr>
            <p:ph type="title"/>
          </p:nvPr>
        </p:nvSpPr>
        <p:spPr>
          <a:xfrm>
            <a:off x="813816" y="163451"/>
            <a:ext cx="7516368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Applying Functional Programming to solve City-scale Problems</a:t>
            </a:r>
            <a:endParaRPr sz="20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5B09B537-0D09-D642-A219-C30EC8C4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977491"/>
            <a:ext cx="3761418" cy="3188518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D8BB77D-3EDF-4640-9DE7-306425CC4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816" y="977491"/>
            <a:ext cx="3351573" cy="1642438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A6871E03-62C1-BA43-9B9C-7D38A5FA3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816" y="2782529"/>
            <a:ext cx="3351574" cy="1642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C67C2-E4B8-B44D-900D-7CDE854A4347}"/>
              </a:ext>
            </a:extLst>
          </p:cNvPr>
          <p:cNvSpPr txBox="1"/>
          <p:nvPr/>
        </p:nvSpPr>
        <p:spPr>
          <a:xfrm>
            <a:off x="2104978" y="4670323"/>
            <a:ext cx="493404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8"/>
              </a:rPr>
              <a:t>Keynote talk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 the Applied Category Theory 2020 Conference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532200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ICD"/>
          <p:cNvSpPr txBox="1">
            <a:spLocks noGrp="1"/>
          </p:cNvSpPr>
          <p:nvPr>
            <p:ph type="title"/>
          </p:nvPr>
        </p:nvSpPr>
        <p:spPr>
          <a:xfrm>
            <a:off x="813816" y="163451"/>
            <a:ext cx="7516368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Applying Functional Programming to solve Planetary-scale Problems</a:t>
            </a:r>
            <a:endParaRPr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C67C2-E4B8-B44D-900D-7CDE854A4347}"/>
              </a:ext>
            </a:extLst>
          </p:cNvPr>
          <p:cNvSpPr txBox="1"/>
          <p:nvPr/>
        </p:nvSpPr>
        <p:spPr>
          <a:xfrm>
            <a:off x="2113795" y="4764605"/>
            <a:ext cx="491641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2009 paper on IEEE’s Systems, Man, and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Cybernetics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Journal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9C641-BF43-194F-9742-5C26F5DA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7" y="1109652"/>
            <a:ext cx="4133487" cy="2044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479B8-DEEB-564F-9A20-6E0121F6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09652"/>
            <a:ext cx="3758184" cy="2955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9D074-CEA9-0346-B6CE-C1F9C4BE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6" y="3242848"/>
            <a:ext cx="4133487" cy="1390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8A1A1-0B50-C846-AC13-FC679D247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897" y="2862834"/>
            <a:ext cx="2104979" cy="16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4891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22476047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City is the Embodiment of Collective Consciousness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Many Cities have already started thinking about Happiness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Bezos initiated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Data Format Standardization globally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Light"/>
              <a:ea typeface="Roboto Condensed Light"/>
              <a:sym typeface="Roboto Condensed Light"/>
            </a:endParaRP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AWS eventually created a Global Data Workflow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Cities and techies should utilize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Our Data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Roboto Condensed Light"/>
                <a:sym typeface="Roboto Condensed Light"/>
              </a:rPr>
              <a:t>with respect</a:t>
            </a:r>
          </a:p>
        </p:txBody>
      </p:sp>
    </p:spTree>
    <p:extLst>
      <p:ext uri="{BB962C8B-B14F-4D97-AF65-F5344CB8AC3E}">
        <p14:creationId xmlns:p14="http://schemas.microsoft.com/office/powerpoint/2010/main" val="382928794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mart City: A self-contained collective being"/>
          <p:cNvSpPr txBox="1">
            <a:spLocks noGrp="1"/>
          </p:cNvSpPr>
          <p:nvPr>
            <p:ph type="title"/>
          </p:nvPr>
        </p:nvSpPr>
        <p:spPr>
          <a:xfrm>
            <a:off x="1416377" y="368347"/>
            <a:ext cx="6311246" cy="60029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 way to define and categorize conscious beings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59967-28B9-6748-A81A-19B45F7B3FEE}"/>
              </a:ext>
            </a:extLst>
          </p:cNvPr>
          <p:cNvSpPr txBox="1"/>
          <p:nvPr/>
        </p:nvSpPr>
        <p:spPr>
          <a:xfrm>
            <a:off x="3328069" y="4791035"/>
            <a:ext cx="24878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What is considered to be alive?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788ABD-D55B-3844-BC1F-CB6EBF198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612" y="1071550"/>
            <a:ext cx="5098252" cy="35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7373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elf-Sovereign Governance (SSG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Self-Sovereign Governance (SSG)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A6947EFB-E627-2145-9D33-D85FB8F3A3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080" y="1157790"/>
            <a:ext cx="4897839" cy="36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4959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an we measure the degree of Smartnes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Can we measure </a:t>
            </a:r>
            <a:r>
              <a:rPr lang="en-US" dirty="0"/>
              <a:t>City </a:t>
            </a:r>
            <a:r>
              <a:rPr dirty="0"/>
              <a:t>Smartness?</a:t>
            </a:r>
          </a:p>
        </p:txBody>
      </p:sp>
      <p:pic>
        <p:nvPicPr>
          <p:cNvPr id="12290" name="Picture 2">
            <a:hlinkClick r:id="rId2"/>
            <a:extLst>
              <a:ext uri="{FF2B5EF4-FFF2-40B4-BE49-F238E27FC236}">
                <a16:creationId xmlns:a16="http://schemas.microsoft.com/office/drawing/2014/main" id="{13AFD18E-C655-6D44-9D96-2827D9CA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4132" y="958541"/>
            <a:ext cx="2282776" cy="11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EDD320-1EEC-AE46-A594-756584D9824A}"/>
              </a:ext>
            </a:extLst>
          </p:cNvPr>
          <p:cNvSpPr txBox="1"/>
          <p:nvPr/>
        </p:nvSpPr>
        <p:spPr>
          <a:xfrm>
            <a:off x="6634131" y="2941331"/>
            <a:ext cx="2282775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lang="en-US" sz="1100" dirty="0" err="1"/>
              <a:t>Endsley's</a:t>
            </a:r>
            <a:r>
              <a:rPr lang="en-US" sz="1100" dirty="0"/>
              <a:t> model of SA. </a:t>
            </a:r>
            <a:r>
              <a:rPr lang="en-US" sz="1100" dirty="0" err="1"/>
              <a:t>Tahis</a:t>
            </a:r>
            <a:r>
              <a:rPr lang="en-US" sz="1100" dirty="0"/>
              <a:t> is a synthesis of versions she has given in several sources, notably </a:t>
            </a:r>
            <a:r>
              <a:rPr lang="en-US" sz="1100" dirty="0" err="1"/>
              <a:t>Endsley</a:t>
            </a:r>
            <a:r>
              <a:rPr lang="en-US" sz="1100" dirty="0"/>
              <a:t> (1995a) and </a:t>
            </a:r>
            <a:r>
              <a:rPr lang="en-US" sz="1100" dirty="0" err="1"/>
              <a:t>Endsley</a:t>
            </a:r>
            <a:r>
              <a:rPr lang="en-US" sz="1100" dirty="0"/>
              <a:t> et al (2000). Drawn by Dr. Peter </a:t>
            </a:r>
            <a:r>
              <a:rPr lang="en-US" sz="1100" dirty="0" err="1"/>
              <a:t>Lankton</a:t>
            </a:r>
            <a:r>
              <a:rPr lang="en-US" sz="1100" dirty="0"/>
              <a:t>, May 2007. </a:t>
            </a:r>
            <a:endParaRPr kumimoji="0" lang="en-TW" sz="11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2294" name="Picture 6">
            <a:hlinkClick r:id="rId4"/>
            <a:extLst>
              <a:ext uri="{FF2B5EF4-FFF2-40B4-BE49-F238E27FC236}">
                <a16:creationId xmlns:a16="http://schemas.microsoft.com/office/drawing/2014/main" id="{1BB00429-0FA7-0240-9289-99BD1F3C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92" y="958541"/>
            <a:ext cx="6211522" cy="39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313364" y="190530"/>
            <a:ext cx="8517273" cy="572476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389" tIns="91389" rIns="91389" bIns="91389" rtlCol="0" anchor="t" anchorCtr="0">
            <a:normAutofit fontScale="90000"/>
          </a:bodyPr>
          <a:lstStyle/>
          <a:p>
            <a:pPr algn="ctr" defTabSz="685475">
              <a:defRPr/>
            </a:pPr>
            <a:r>
              <a:rPr lang="e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系统设计方法论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的充分与必要条件</a:t>
            </a:r>
            <a:b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(Patrick &amp; </a:t>
            </a:r>
            <a:r>
              <a:rPr lang="en-US" altLang="zh-C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Radhia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 </a:t>
            </a:r>
            <a:r>
              <a:rPr lang="en-US" altLang="zh-CN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Cousot</a:t>
            </a:r>
            <a:r>
              <a:rPr lang="zh-CN" alt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的核心主张</a:t>
            </a:r>
            <a:r>
              <a:rPr lang="en-US" altLang="zh-CN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sz="1799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928" y="2365514"/>
            <a:ext cx="1120763" cy="112076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752039" y="763006"/>
            <a:ext cx="1946540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2399" b="1" kern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3779507" y="763006"/>
            <a:ext cx="152940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2399" b="1" kern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6478953" y="763006"/>
            <a:ext cx="1887163" cy="553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ctr" anchorCtr="0">
            <a:noAutofit/>
          </a:bodyPr>
          <a:lstStyle/>
          <a:p>
            <a:pPr algn="ctr" defTabSz="685584" hangingPunct="1"/>
            <a:r>
              <a:rPr lang="en" sz="2399" b="1" kern="1200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2399" b="1" kern="1200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3174469" y="1703427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8953" y="2325105"/>
            <a:ext cx="1887163" cy="135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963" y="2292434"/>
            <a:ext cx="2324472" cy="13559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5903127" y="1672076"/>
            <a:ext cx="10796" cy="17357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836198" y="1209819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可靠性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3705833" y="1219271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精确性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6584171" y="1221052"/>
            <a:ext cx="172354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zh-CN" altLang="en-TW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</a:t>
            </a:r>
            <a:r>
              <a:rPr lang="zh-CN" altLang="en-US" sz="239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终止）</a:t>
            </a:r>
            <a:endParaRPr lang="en-TW" sz="239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3030208" y="3763086"/>
            <a:ext cx="3080409" cy="922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标示语义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命名空间</a:t>
            </a:r>
            <a:r>
              <a:rPr lang="en-US" altLang="zh-CN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的精确程度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可根据应用场景的需求，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即时地调用可供决策的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5858644" y="4090475"/>
            <a:ext cx="3127780" cy="507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在有限的时间与计算资源内</a:t>
            </a:r>
            <a:endParaRPr lang="en-US" altLang="zh-CN" sz="1349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marL="342793" lvl="1" algn="ctr" defTabSz="685584" hangingPunct="1"/>
            <a:r>
              <a:rPr lang="zh-CN" altLang="en-US" sz="1349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698427" y="3879778"/>
            <a:ext cx="2053767" cy="922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系统建模所描述的</a:t>
            </a:r>
          </a:p>
          <a:p>
            <a:pPr algn="ctr" defTabSz="685584" hangingPunct="1"/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假设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“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断言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”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(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Assumptions/Assertions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与运行结果一致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596354" y="1810242"/>
            <a:ext cx="2300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Soundness: All provable truth are true;</a:t>
            </a:r>
          </a:p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6110617" y="1810242"/>
            <a:ext cx="32367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Terminable: The program of interest eventually stops;</a:t>
            </a:r>
          </a:p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3179867" y="1897507"/>
            <a:ext cx="28664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Precise semantics: Avoid False Positive/Negative.</a:t>
            </a:r>
          </a:p>
        </p:txBody>
      </p:sp>
      <p:pic>
        <p:nvPicPr>
          <p:cNvPr id="22" name="Picture 21">
            <a:hlinkClick r:id="rId9"/>
            <a:extLst>
              <a:ext uri="{FF2B5EF4-FFF2-40B4-BE49-F238E27FC236}">
                <a16:creationId xmlns:a16="http://schemas.microsoft.com/office/drawing/2014/main" id="{F1228CC4-CD47-8E43-9001-B55FD3D6481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1412" y="129043"/>
            <a:ext cx="647794" cy="633964"/>
          </a:xfrm>
          <a:prstGeom prst="rect">
            <a:avLst/>
          </a:prstGeom>
        </p:spPr>
      </p:pic>
      <p:pic>
        <p:nvPicPr>
          <p:cNvPr id="2050" name="Picture 2">
            <a:hlinkClick r:id="rId11"/>
            <a:extLst>
              <a:ext uri="{FF2B5EF4-FFF2-40B4-BE49-F238E27FC236}">
                <a16:creationId xmlns:a16="http://schemas.microsoft.com/office/drawing/2014/main" id="{605C468D-9AC0-2C4B-8CFE-3B38BB68E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05874" y="190530"/>
            <a:ext cx="633320" cy="63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1" y="761008"/>
            <a:ext cx="3068329" cy="2600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1" y="190530"/>
            <a:ext cx="8520600" cy="3461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799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1799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（偏序集由</a:t>
            </a:r>
            <a:r>
              <a:rPr lang="zh-CN" altLang="en-US" sz="1799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有向关系</a:t>
            </a:r>
            <a:r>
              <a:rPr lang="zh-CN" altLang="en-US" sz="1799" dirty="0">
                <a:latin typeface="STXinwei" panose="02010800040101010101" pitchFamily="2" charset="-122"/>
                <a:ea typeface="STXinwei" panose="02010800040101010101" pitchFamily="2" charset="-122"/>
              </a:rPr>
              <a:t>所构成）</a:t>
            </a:r>
            <a:endParaRPr lang="en-US" sz="1799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5452" y="738679"/>
            <a:ext cx="1933097" cy="314979"/>
          </a:xfrm>
        </p:spPr>
        <p:txBody>
          <a:bodyPr>
            <a:normAutofit fontScale="92500" lnSpcReduction="20000"/>
          </a:bodyPr>
          <a:lstStyle/>
          <a:p>
            <a:pPr marL="114251" indent="0" algn="ctr">
              <a:buNone/>
            </a:pPr>
            <a:r>
              <a:rPr lang="en-US" sz="1349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万用性</a:t>
            </a:r>
            <a:r>
              <a:rPr lang="en-US" altLang="zh-CN" sz="1349" b="1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en-US" sz="1349" b="1" dirty="0">
                <a:latin typeface="STXinwei" panose="02010800040101010101" pitchFamily="2" charset="-122"/>
                <a:ea typeface="STXinwei" panose="02010800040101010101" pitchFamily="2" charset="-122"/>
              </a:rPr>
              <a:t>Universality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012" hangingPunct="1">
              <a:buClr>
                <a:srgbClr val="000000"/>
              </a:buClr>
              <a:defRPr/>
            </a:pPr>
            <a:fld id="{00000000-1234-1234-1234-123412341234}" type="slidenum">
              <a:rPr lang="en" sz="999">
                <a:solidFill>
                  <a:srgbClr val="595959"/>
                </a:solidFill>
                <a:latin typeface="Arial"/>
                <a:ea typeface="+mn-ea"/>
                <a:cs typeface="Arial"/>
              </a:rPr>
              <a:pPr defTabSz="914012" hangingPunct="1">
                <a:buClr>
                  <a:srgbClr val="000000"/>
                </a:buClr>
                <a:defRPr/>
              </a:pPr>
              <a:t>9</a:t>
            </a:fld>
            <a:endParaRPr lang="en" sz="999" dirty="0">
              <a:solidFill>
                <a:srgbClr val="59595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2346" y="1661122"/>
            <a:ext cx="1030174" cy="13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6602755" y="3279949"/>
            <a:ext cx="203613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Image Source: </a:t>
            </a:r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3"/>
              </a:rPr>
              <a:t>Wikipedia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33" y="3679001"/>
            <a:ext cx="2654934" cy="1126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6467088" y="3047770"/>
            <a:ext cx="2356735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3049047" y="1176126"/>
            <a:ext cx="3094006" cy="28112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6264293" y="818475"/>
            <a:ext cx="2666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584" hangingPunct="1"/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通过标示/数学语义的研究</a:t>
            </a:r>
          </a:p>
          <a:p>
            <a:pPr algn="ctr" defTabSz="685584" hangingPunct="1"/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（</a:t>
            </a:r>
            <a:r>
              <a:rPr lang="en-US" altLang="zh-CN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Denotational/Mathematical Semantics</a:t>
            </a:r>
            <a:r>
              <a:rPr lang="zh-CN" altLang="en-US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）</a:t>
            </a:r>
            <a:endParaRPr lang="en-TW" sz="1050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  <a:p>
            <a:pPr algn="ctr" defTabSz="685584" hangingPunct="1"/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将计算方法论从</a:t>
            </a:r>
          </a:p>
          <a:p>
            <a:pPr algn="ctr" defTabSz="685584" hangingPunct="1"/>
            <a:r>
              <a:rPr lang="en-TW" sz="1050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159598" y="2249857"/>
            <a:ext cx="2838975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" sz="1200" kern="12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200" kern="12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200" kern="12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一个数据类型对应于一个偏序集</a:t>
            </a:r>
            <a:endParaRPr sz="1200" kern="12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697111" y="4167282"/>
            <a:ext cx="2224978" cy="369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pPr algn="ctr" defTabSz="685584" hangingPunct="1"/>
            <a:r>
              <a:rPr lang="en-US" sz="1200" kern="12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200" kern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200" kern="1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218" y="3563350"/>
            <a:ext cx="1497807" cy="10756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6452666" y="4683616"/>
            <a:ext cx="2383986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TW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7"/>
              </a:rPr>
              <a:t>Lambda Calculus</a:t>
            </a:r>
            <a:r>
              <a:rPr lang="zh-CN" alt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  <a:hlinkClick r:id="rId7"/>
              </a:rPr>
              <a:t> 的 前世今生</a:t>
            </a:r>
            <a:endParaRPr lang="en-TW" sz="1349" kern="1200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cs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01B2B9D-A4A9-F242-B54D-B69D192054DE}"/>
              </a:ext>
            </a:extLst>
          </p:cNvPr>
          <p:cNvSpPr txBox="1">
            <a:spLocks/>
          </p:cNvSpPr>
          <p:nvPr/>
        </p:nvSpPr>
        <p:spPr>
          <a:xfrm>
            <a:off x="2328789" y="4242447"/>
            <a:ext cx="4534521" cy="493253"/>
          </a:xfrm>
          <a:prstGeom prst="rect">
            <a:avLst/>
          </a:prstGeom>
        </p:spPr>
        <p:txBody>
          <a:bodyPr spcFirstLastPara="1" vert="horz" wrap="square" lIns="68542" tIns="68542" rIns="68542" bIns="68542" rtlCol="0" anchor="t" anchorCtr="0">
            <a:norm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 sz="2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24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20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1800" kern="120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251" indent="0" algn="ctr" defTabSz="685526">
              <a:buNone/>
            </a:pPr>
            <a:r>
              <a:rPr lang="en-US" sz="1349" b="1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349" b="1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349" b="1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349" b="1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349" b="1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118F9B-1BF1-0A4B-B900-4E4B8CAAD8B8}"/>
              </a:ext>
            </a:extLst>
          </p:cNvPr>
          <p:cNvSpPr txBox="1"/>
          <p:nvPr/>
        </p:nvSpPr>
        <p:spPr>
          <a:xfrm>
            <a:off x="4640992" y="1017692"/>
            <a:ext cx="1110240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并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(Join/Top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92006E-2EBF-914F-A7BC-E31AA7A95ECD}"/>
              </a:ext>
            </a:extLst>
          </p:cNvPr>
          <p:cNvSpPr txBox="1"/>
          <p:nvPr/>
        </p:nvSpPr>
        <p:spPr>
          <a:xfrm>
            <a:off x="4673104" y="3690483"/>
            <a:ext cx="148450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1349" kern="1200" dirty="0" err="1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交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 </a:t>
            </a:r>
            <a:r>
              <a:rPr lang="en-TW" sz="1349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(Meet/Bottom</a:t>
            </a:r>
            <a:r>
              <a:rPr lang="en-US" sz="1349" kern="1200" dirty="0">
                <a:solidFill>
                  <a:prstClr val="black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+mn-cs"/>
              </a:rPr>
              <a:t>)</a:t>
            </a:r>
            <a:endParaRPr lang="en-TW" sz="1349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8B775B-1421-5049-BC94-EBA5F2D36E0B}"/>
              </a:ext>
            </a:extLst>
          </p:cNvPr>
          <p:cNvSpPr txBox="1"/>
          <p:nvPr/>
        </p:nvSpPr>
        <p:spPr>
          <a:xfrm>
            <a:off x="3141059" y="1100090"/>
            <a:ext cx="13773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</a:t>
            </a:r>
            <a:r>
              <a:rPr lang="en-TW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owest upper bound (lub)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7F18FE-0B41-2741-A97E-8BB5CCE6B3BC}"/>
              </a:ext>
            </a:extLst>
          </p:cNvPr>
          <p:cNvSpPr txBox="1"/>
          <p:nvPr/>
        </p:nvSpPr>
        <p:spPr>
          <a:xfrm>
            <a:off x="3113250" y="3703096"/>
            <a:ext cx="1433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584" hangingPunct="1"/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greatest</a:t>
            </a:r>
            <a:r>
              <a:rPr lang="en-TW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lower bound (glb)</a:t>
            </a: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ch Newsletter by Slidesgo">
  <a:themeElements>
    <a:clrScheme name="Tech Newsletter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6386</TotalTime>
  <Words>5402</Words>
  <Application>Microsoft Macintosh PowerPoint</Application>
  <PresentationFormat>On-screen Show (16:9)</PresentationFormat>
  <Paragraphs>958</Paragraphs>
  <Slides>77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77</vt:i4>
      </vt:variant>
    </vt:vector>
  </HeadingPairs>
  <TitlesOfParts>
    <vt:vector size="95" baseType="lpstr">
      <vt:lpstr>Exo 2</vt:lpstr>
      <vt:lpstr>微软雅黑</vt:lpstr>
      <vt:lpstr>STXingkai</vt:lpstr>
      <vt:lpstr>STXinwei</vt:lpstr>
      <vt:lpstr>ACADEMY ENGRAVED LET PLAIN:1.0</vt:lpstr>
      <vt:lpstr>Arial</vt:lpstr>
      <vt:lpstr>Calibri</vt:lpstr>
      <vt:lpstr>Calibri Light</vt:lpstr>
      <vt:lpstr>Cambria Math</vt:lpstr>
      <vt:lpstr>Century Gothic</vt:lpstr>
      <vt:lpstr>Helvetica</vt:lpstr>
      <vt:lpstr>Lato</vt:lpstr>
      <vt:lpstr>Roboto Condensed Light</vt:lpstr>
      <vt:lpstr>Wingdings</vt:lpstr>
      <vt:lpstr>Tech Newsletter by Slidesgo</vt:lpstr>
      <vt:lpstr>Simple Light</vt:lpstr>
      <vt:lpstr>Office 主题</vt:lpstr>
      <vt:lpstr>1_Simple Light</vt:lpstr>
      <vt:lpstr>超越学科界限的认知基础 Transdisciplinary Cognitive Foundation</vt:lpstr>
      <vt:lpstr>PowerPoint Presentation</vt:lpstr>
      <vt:lpstr>形式化系统设计方法的产业化工具与应用</vt:lpstr>
      <vt:lpstr>辩证系统正确性的形式化表述</vt:lpstr>
      <vt:lpstr>系统建模是一个模型空间搜寻过程 （fixed point semantic formalize model interpolation）</vt:lpstr>
      <vt:lpstr>从项目审计到物联网系统运营监控的有序数据空间</vt:lpstr>
      <vt:lpstr>基于AoS的项目审计(Objectives &amp; Key Results, OKRs)动态过程</vt:lpstr>
      <vt:lpstr>系统设计方法论的充分与必要条件 (Patrick &amp; Radhia Cousot的核心主张)</vt:lpstr>
      <vt:lpstr>所有的数据类型均为偏序集 （偏序集由有向关系所构成）</vt:lpstr>
      <vt:lpstr>现有数据的影响范围可被抽象编码为局部时空区间的“格”</vt:lpstr>
      <vt:lpstr>万用的可执行语言：偏序集（格）的代数封闭性</vt:lpstr>
      <vt:lpstr>跨领域、多层次的系统设计自动化</vt:lpstr>
      <vt:lpstr>散落在各类计算模型中的决策论证方法 (Models of Computation)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跨领域与多尺度的决策博弈</vt:lpstr>
      <vt:lpstr>PowerPoint Presentation</vt:lpstr>
      <vt:lpstr>PowerPoint Presentation</vt:lpstr>
      <vt:lpstr>PowerPoint Presentation</vt:lpstr>
      <vt:lpstr>何谓代数？何谓系统？</vt:lpstr>
      <vt:lpstr>系统代数方法论：运用代数法则，在语义空间保证数据内容的封闭性</vt:lpstr>
      <vt:lpstr>PowerPoint Presentation</vt:lpstr>
      <vt:lpstr>函数与多项式的代数化运算均可根据箭头的追踪完成</vt:lpstr>
      <vt:lpstr>PowerPoint Presentation</vt:lpstr>
      <vt:lpstr>“Named” Property Domain Specification： 键值域的代数化运算规则</vt:lpstr>
      <vt:lpstr>基于箭头(关系)与标签（命名空间）的运算方法</vt:lpstr>
      <vt:lpstr>体现跨领域和多层级的系统代数工具实现（2005年）</vt:lpstr>
      <vt:lpstr>演示软件功能</vt:lpstr>
      <vt:lpstr>键值对的语义，是一种多层次，具备迭代特征的宣告式语法  (XML/JSON/YAML)</vt:lpstr>
      <vt:lpstr>PowerPoint Presentation</vt:lpstr>
      <vt:lpstr>PowerPoint Presentation</vt:lpstr>
      <vt:lpstr>模型空间的代数运算封闭性: Algebraic Closure</vt:lpstr>
      <vt:lpstr>在跨领域的决策均可利用偏序关系进行计算</vt:lpstr>
      <vt:lpstr>PowerPoint Presentation</vt:lpstr>
      <vt:lpstr>可表函子：为跨领域、多层次的信息严谨地建立命名空间 wikipedia: Representable Functor</vt:lpstr>
      <vt:lpstr>系统代数（AoS）的研究成果： （代数化表述并论证局部系统与系统整体的决策关系）</vt:lpstr>
      <vt:lpstr>PowerPoint Presentation</vt:lpstr>
      <vt:lpstr>治理系统复杂性的核心挑战 (超越以下三者之间的纠缠怪圈)</vt:lpstr>
      <vt:lpstr>PowerPoint Presentation</vt:lpstr>
      <vt:lpstr>管理开放性知识空间的思路</vt:lpstr>
      <vt:lpstr>所有的数据，均可标示为“独特的”有向关系，再根据集合论与可达性语义来论证</vt:lpstr>
      <vt:lpstr>PowerPoint Presentation</vt:lpstr>
      <vt:lpstr>Get access to Public Data Now!</vt:lpstr>
      <vt:lpstr>Updating Name Space to across time scales</vt:lpstr>
      <vt:lpstr>参考文献</vt:lpstr>
      <vt:lpstr>Situational Awareness at many levels</vt:lpstr>
      <vt:lpstr>Leading Thinkers of Futuristic Cities</vt:lpstr>
      <vt:lpstr>The man that is running the show…</vt:lpstr>
      <vt:lpstr>Steven Yegge's Google Platform Rant</vt:lpstr>
      <vt:lpstr>Jeff Bezos and NPPP</vt:lpstr>
      <vt:lpstr>Bezos’s NPPP eventually created DevOps</vt:lpstr>
      <vt:lpstr>The Universal Structure in 𝜆-Calculus Form</vt:lpstr>
      <vt:lpstr>Amazon Lambda offers Function as a Service (FaaS)</vt:lpstr>
      <vt:lpstr>Serverless, Mobile, and Internet of Things (IoT)</vt:lpstr>
      <vt:lpstr>Serverless Computing in Abstractions</vt:lpstr>
      <vt:lpstr>Time Stamped Data  Preserve Event Ordering Information</vt:lpstr>
      <vt:lpstr>What is CICD and DevOps? Continuous Integration, Continuous Delivery/Deployment</vt:lpstr>
      <vt:lpstr>Technology Integration Process</vt:lpstr>
      <vt:lpstr>Iteratively Fixing Security Problems</vt:lpstr>
      <vt:lpstr>A compositional view of system correctness</vt:lpstr>
      <vt:lpstr>The Commit-Built-Test-Stage-Deploy are Fully Automated</vt:lpstr>
      <vt:lpstr>Continuously Adjust the  Correctness Area</vt:lpstr>
      <vt:lpstr>What is DevOps? Development and Operations</vt:lpstr>
      <vt:lpstr>Instrumentation of DevOps</vt:lpstr>
      <vt:lpstr>What3Words</vt:lpstr>
      <vt:lpstr>The Importance of eliminating Changes: Functional Symmetry over Time </vt:lpstr>
      <vt:lpstr>GitOps: Git as the Single Source of Truth</vt:lpstr>
      <vt:lpstr>Ricardian Contract Socially Binding Digital Twin</vt:lpstr>
      <vt:lpstr>A Smarter Smart Contract</vt:lpstr>
      <vt:lpstr>Applying Functional Programming to solve City-scale Problems</vt:lpstr>
      <vt:lpstr>Applying Functional Programming to solve Planetary-scale Problems</vt:lpstr>
      <vt:lpstr>The Principle of Information Symmetry</vt:lpstr>
      <vt:lpstr>Conclusion</vt:lpstr>
      <vt:lpstr>A way to define and categorize conscious beings</vt:lpstr>
      <vt:lpstr>Self-Sovereign Governance (SSG)</vt:lpstr>
      <vt:lpstr>Can we measure City Smartness?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  OF THE FUTURE</dc:title>
  <cp:lastModifiedBy>Microsoft Office User</cp:lastModifiedBy>
  <cp:revision>1115</cp:revision>
  <dcterms:modified xsi:type="dcterms:W3CDTF">2021-11-09T09:06:07Z</dcterms:modified>
</cp:coreProperties>
</file>